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7"/>
  </p:handoutMasterIdLst>
  <p:sldIdLst>
    <p:sldId id="256" r:id="rId2"/>
    <p:sldId id="309" r:id="rId3"/>
    <p:sldId id="332" r:id="rId4"/>
    <p:sldId id="333" r:id="rId5"/>
    <p:sldId id="334" r:id="rId6"/>
    <p:sldId id="335" r:id="rId7"/>
    <p:sldId id="336" r:id="rId8"/>
    <p:sldId id="337" r:id="rId9"/>
    <p:sldId id="343" r:id="rId10"/>
    <p:sldId id="342" r:id="rId11"/>
    <p:sldId id="357" r:id="rId12"/>
    <p:sldId id="348" r:id="rId13"/>
    <p:sldId id="349" r:id="rId14"/>
    <p:sldId id="344" r:id="rId15"/>
    <p:sldId id="345" r:id="rId16"/>
    <p:sldId id="353" r:id="rId17"/>
    <p:sldId id="346" r:id="rId18"/>
    <p:sldId id="340" r:id="rId19"/>
    <p:sldId id="354" r:id="rId20"/>
    <p:sldId id="347" r:id="rId21"/>
    <p:sldId id="358" r:id="rId22"/>
    <p:sldId id="355" r:id="rId23"/>
    <p:sldId id="356" r:id="rId24"/>
    <p:sldId id="350" r:id="rId25"/>
    <p:sldId id="351" r:id="rId26"/>
  </p:sldIdLst>
  <p:sldSz cx="9144000" cy="6858000" type="screen4x3"/>
  <p:notesSz cx="9144000" cy="6858000"/>
  <p:defaultTextStyle>
    <a:defPPr>
      <a:defRPr lang="pt-BR"/>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E18"/>
    <a:srgbClr val="00CC00"/>
    <a:srgbClr val="FF66FF"/>
    <a:srgbClr val="000000"/>
    <a:srgbClr val="DDDDDD"/>
    <a:srgbClr val="D9F000"/>
    <a:srgbClr val="00A41B"/>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com Tema 1 - Ênfas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Estilo com Tema 1 - Ênfas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620" autoAdjust="0"/>
    <p:restoredTop sz="94660" autoAdjust="0"/>
  </p:normalViewPr>
  <p:slideViewPr>
    <p:cSldViewPr>
      <p:cViewPr varScale="1">
        <p:scale>
          <a:sx n="70" d="100"/>
          <a:sy n="70" d="100"/>
        </p:scale>
        <p:origin x="-106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smtClean="0"/>
            </a:lvl1pPr>
          </a:lstStyle>
          <a:p>
            <a:pPr>
              <a:defRPr/>
            </a:pPr>
            <a:endParaRPr lang="pt-BR" altLang="pt-BR"/>
          </a:p>
        </p:txBody>
      </p:sp>
      <p:sp>
        <p:nvSpPr>
          <p:cNvPr id="68611" name="Rectangle 3"/>
          <p:cNvSpPr>
            <a:spLocks noGrp="1" noChangeArrowheads="1"/>
          </p:cNvSpPr>
          <p:nvPr>
            <p:ph type="dt" sz="quarter" idx="1"/>
          </p:nvPr>
        </p:nvSpPr>
        <p:spPr bwMode="auto">
          <a:xfrm>
            <a:off x="5180013"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smtClean="0"/>
            </a:lvl1pPr>
          </a:lstStyle>
          <a:p>
            <a:pPr>
              <a:defRPr/>
            </a:pPr>
            <a:endParaRPr lang="pt-BR" altLang="pt-BR"/>
          </a:p>
        </p:txBody>
      </p:sp>
      <p:sp>
        <p:nvSpPr>
          <p:cNvPr id="68612" name="Rectangle 4"/>
          <p:cNvSpPr>
            <a:spLocks noGrp="1" noChangeArrowheads="1"/>
          </p:cNvSpPr>
          <p:nvPr>
            <p:ph type="ftr" sz="quarter" idx="2"/>
          </p:nvPr>
        </p:nvSpPr>
        <p:spPr bwMode="auto">
          <a:xfrm>
            <a:off x="0" y="6513513"/>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smtClean="0"/>
            </a:lvl1pPr>
          </a:lstStyle>
          <a:p>
            <a:pPr>
              <a:defRPr/>
            </a:pPr>
            <a:endParaRPr lang="pt-BR" altLang="pt-BR"/>
          </a:p>
        </p:txBody>
      </p:sp>
      <p:sp>
        <p:nvSpPr>
          <p:cNvPr id="68613" name="Rectangle 5"/>
          <p:cNvSpPr>
            <a:spLocks noGrp="1" noChangeArrowheads="1"/>
          </p:cNvSpPr>
          <p:nvPr>
            <p:ph type="sldNum" sz="quarter" idx="3"/>
          </p:nvPr>
        </p:nvSpPr>
        <p:spPr bwMode="auto">
          <a:xfrm>
            <a:off x="5180013" y="6513513"/>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smtClean="0"/>
            </a:lvl1pPr>
          </a:lstStyle>
          <a:p>
            <a:pPr>
              <a:defRPr/>
            </a:pPr>
            <a:fld id="{5ADB8FB3-9CE5-4F93-AE4D-9CC6E1B9CAD3}" type="slidenum">
              <a:rPr lang="pt-BR" altLang="pt-BR"/>
              <a:pPr>
                <a:defRPr/>
              </a:pPr>
              <a:t>‹nº›</a:t>
            </a:fld>
            <a:endParaRPr lang="pt-BR" altLang="pt-BR"/>
          </a:p>
        </p:txBody>
      </p:sp>
    </p:spTree>
    <p:extLst>
      <p:ext uri="{BB962C8B-B14F-4D97-AF65-F5344CB8AC3E}">
        <p14:creationId xmlns:p14="http://schemas.microsoft.com/office/powerpoint/2010/main" val="185290639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lt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ltLang="pt-BR"/>
          </a:p>
        </p:txBody>
      </p:sp>
      <p:sp>
        <p:nvSpPr>
          <p:cNvPr id="6" name="Rectangle 6"/>
          <p:cNvSpPr>
            <a:spLocks noGrp="1" noChangeArrowheads="1"/>
          </p:cNvSpPr>
          <p:nvPr>
            <p:ph type="sldNum" sz="quarter" idx="12"/>
          </p:nvPr>
        </p:nvSpPr>
        <p:spPr>
          <a:ln/>
        </p:spPr>
        <p:txBody>
          <a:bodyPr/>
          <a:lstStyle>
            <a:lvl1pPr>
              <a:defRPr/>
            </a:lvl1pPr>
          </a:lstStyle>
          <a:p>
            <a:pPr>
              <a:defRPr/>
            </a:pPr>
            <a:fld id="{A8EB98B6-8AD1-478C-AC9A-5A656E085D13}" type="slidenum">
              <a:rPr lang="pt-BR" altLang="pt-BR"/>
              <a:pPr>
                <a:defRPr/>
              </a:pPr>
              <a:t>‹nº›</a:t>
            </a:fld>
            <a:endParaRPr lang="pt-BR" altLang="pt-BR"/>
          </a:p>
        </p:txBody>
      </p:sp>
    </p:spTree>
    <p:extLst>
      <p:ext uri="{BB962C8B-B14F-4D97-AF65-F5344CB8AC3E}">
        <p14:creationId xmlns:p14="http://schemas.microsoft.com/office/powerpoint/2010/main" val="2195282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lt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ltLang="pt-BR"/>
          </a:p>
        </p:txBody>
      </p:sp>
      <p:sp>
        <p:nvSpPr>
          <p:cNvPr id="6" name="Rectangle 6"/>
          <p:cNvSpPr>
            <a:spLocks noGrp="1" noChangeArrowheads="1"/>
          </p:cNvSpPr>
          <p:nvPr>
            <p:ph type="sldNum" sz="quarter" idx="12"/>
          </p:nvPr>
        </p:nvSpPr>
        <p:spPr>
          <a:ln/>
        </p:spPr>
        <p:txBody>
          <a:bodyPr/>
          <a:lstStyle>
            <a:lvl1pPr>
              <a:defRPr/>
            </a:lvl1pPr>
          </a:lstStyle>
          <a:p>
            <a:pPr>
              <a:defRPr/>
            </a:pPr>
            <a:fld id="{6AE8EBD4-6333-4486-820C-D14C0D39A754}" type="slidenum">
              <a:rPr lang="pt-BR" altLang="pt-BR"/>
              <a:pPr>
                <a:defRPr/>
              </a:pPr>
              <a:t>‹nº›</a:t>
            </a:fld>
            <a:endParaRPr lang="pt-BR" altLang="pt-BR"/>
          </a:p>
        </p:txBody>
      </p:sp>
    </p:spTree>
    <p:extLst>
      <p:ext uri="{BB962C8B-B14F-4D97-AF65-F5344CB8AC3E}">
        <p14:creationId xmlns:p14="http://schemas.microsoft.com/office/powerpoint/2010/main" val="1983668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85800" y="609600"/>
            <a:ext cx="5676900" cy="5486400"/>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lt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ltLang="pt-BR"/>
          </a:p>
        </p:txBody>
      </p:sp>
      <p:sp>
        <p:nvSpPr>
          <p:cNvPr id="6" name="Rectangle 6"/>
          <p:cNvSpPr>
            <a:spLocks noGrp="1" noChangeArrowheads="1"/>
          </p:cNvSpPr>
          <p:nvPr>
            <p:ph type="sldNum" sz="quarter" idx="12"/>
          </p:nvPr>
        </p:nvSpPr>
        <p:spPr>
          <a:ln/>
        </p:spPr>
        <p:txBody>
          <a:bodyPr/>
          <a:lstStyle>
            <a:lvl1pPr>
              <a:defRPr/>
            </a:lvl1pPr>
          </a:lstStyle>
          <a:p>
            <a:pPr>
              <a:defRPr/>
            </a:pPr>
            <a:fld id="{3161EC04-C49F-4DE5-9FC2-6F67CD07D2C9}" type="slidenum">
              <a:rPr lang="pt-BR" altLang="pt-BR"/>
              <a:pPr>
                <a:defRPr/>
              </a:pPr>
              <a:t>‹nº›</a:t>
            </a:fld>
            <a:endParaRPr lang="pt-BR" altLang="pt-BR"/>
          </a:p>
        </p:txBody>
      </p:sp>
    </p:spTree>
    <p:extLst>
      <p:ext uri="{BB962C8B-B14F-4D97-AF65-F5344CB8AC3E}">
        <p14:creationId xmlns:p14="http://schemas.microsoft.com/office/powerpoint/2010/main" val="302248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lt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ltLang="pt-BR"/>
          </a:p>
        </p:txBody>
      </p:sp>
      <p:sp>
        <p:nvSpPr>
          <p:cNvPr id="6" name="Rectangle 6"/>
          <p:cNvSpPr>
            <a:spLocks noGrp="1" noChangeArrowheads="1"/>
          </p:cNvSpPr>
          <p:nvPr>
            <p:ph type="sldNum" sz="quarter" idx="12"/>
          </p:nvPr>
        </p:nvSpPr>
        <p:spPr>
          <a:ln/>
        </p:spPr>
        <p:txBody>
          <a:bodyPr/>
          <a:lstStyle>
            <a:lvl1pPr>
              <a:defRPr/>
            </a:lvl1pPr>
          </a:lstStyle>
          <a:p>
            <a:pPr>
              <a:defRPr/>
            </a:pPr>
            <a:fld id="{45D9B3CC-390B-491F-875D-469C942E1FED}" type="slidenum">
              <a:rPr lang="pt-BR" altLang="pt-BR"/>
              <a:pPr>
                <a:defRPr/>
              </a:pPr>
              <a:t>‹nº›</a:t>
            </a:fld>
            <a:endParaRPr lang="pt-BR" altLang="pt-BR"/>
          </a:p>
        </p:txBody>
      </p:sp>
    </p:spTree>
    <p:extLst>
      <p:ext uri="{BB962C8B-B14F-4D97-AF65-F5344CB8AC3E}">
        <p14:creationId xmlns:p14="http://schemas.microsoft.com/office/powerpoint/2010/main" val="2113416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lt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ltLang="pt-BR"/>
          </a:p>
        </p:txBody>
      </p:sp>
      <p:sp>
        <p:nvSpPr>
          <p:cNvPr id="6" name="Rectangle 6"/>
          <p:cNvSpPr>
            <a:spLocks noGrp="1" noChangeArrowheads="1"/>
          </p:cNvSpPr>
          <p:nvPr>
            <p:ph type="sldNum" sz="quarter" idx="12"/>
          </p:nvPr>
        </p:nvSpPr>
        <p:spPr>
          <a:ln/>
        </p:spPr>
        <p:txBody>
          <a:bodyPr/>
          <a:lstStyle>
            <a:lvl1pPr>
              <a:defRPr/>
            </a:lvl1pPr>
          </a:lstStyle>
          <a:p>
            <a:pPr>
              <a:defRPr/>
            </a:pPr>
            <a:fld id="{B141F5DC-534B-4C66-9A84-7E395FFC34B4}" type="slidenum">
              <a:rPr lang="pt-BR" altLang="pt-BR"/>
              <a:pPr>
                <a:defRPr/>
              </a:pPr>
              <a:t>‹nº›</a:t>
            </a:fld>
            <a:endParaRPr lang="pt-BR" altLang="pt-BR"/>
          </a:p>
        </p:txBody>
      </p:sp>
    </p:spTree>
    <p:extLst>
      <p:ext uri="{BB962C8B-B14F-4D97-AF65-F5344CB8AC3E}">
        <p14:creationId xmlns:p14="http://schemas.microsoft.com/office/powerpoint/2010/main" val="3104361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lt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ltLang="pt-BR"/>
          </a:p>
        </p:txBody>
      </p:sp>
      <p:sp>
        <p:nvSpPr>
          <p:cNvPr id="7" name="Rectangle 6"/>
          <p:cNvSpPr>
            <a:spLocks noGrp="1" noChangeArrowheads="1"/>
          </p:cNvSpPr>
          <p:nvPr>
            <p:ph type="sldNum" sz="quarter" idx="12"/>
          </p:nvPr>
        </p:nvSpPr>
        <p:spPr>
          <a:ln/>
        </p:spPr>
        <p:txBody>
          <a:bodyPr/>
          <a:lstStyle>
            <a:lvl1pPr>
              <a:defRPr/>
            </a:lvl1pPr>
          </a:lstStyle>
          <a:p>
            <a:pPr>
              <a:defRPr/>
            </a:pPr>
            <a:fld id="{BA074AF8-69DF-449B-9D47-D3FD89771400}" type="slidenum">
              <a:rPr lang="pt-BR" altLang="pt-BR"/>
              <a:pPr>
                <a:defRPr/>
              </a:pPr>
              <a:t>‹nº›</a:t>
            </a:fld>
            <a:endParaRPr lang="pt-BR" altLang="pt-BR"/>
          </a:p>
        </p:txBody>
      </p:sp>
    </p:spTree>
    <p:extLst>
      <p:ext uri="{BB962C8B-B14F-4D97-AF65-F5344CB8AC3E}">
        <p14:creationId xmlns:p14="http://schemas.microsoft.com/office/powerpoint/2010/main" val="3610665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lt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ltLang="pt-BR"/>
          </a:p>
        </p:txBody>
      </p:sp>
      <p:sp>
        <p:nvSpPr>
          <p:cNvPr id="9" name="Rectangle 6"/>
          <p:cNvSpPr>
            <a:spLocks noGrp="1" noChangeArrowheads="1"/>
          </p:cNvSpPr>
          <p:nvPr>
            <p:ph type="sldNum" sz="quarter" idx="12"/>
          </p:nvPr>
        </p:nvSpPr>
        <p:spPr>
          <a:ln/>
        </p:spPr>
        <p:txBody>
          <a:bodyPr/>
          <a:lstStyle>
            <a:lvl1pPr>
              <a:defRPr/>
            </a:lvl1pPr>
          </a:lstStyle>
          <a:p>
            <a:pPr>
              <a:defRPr/>
            </a:pPr>
            <a:fld id="{342D948A-EB7F-4E48-ABB4-14A0487AFBD4}" type="slidenum">
              <a:rPr lang="pt-BR" altLang="pt-BR"/>
              <a:pPr>
                <a:defRPr/>
              </a:pPr>
              <a:t>‹nº›</a:t>
            </a:fld>
            <a:endParaRPr lang="pt-BR" altLang="pt-BR"/>
          </a:p>
        </p:txBody>
      </p:sp>
    </p:spTree>
    <p:extLst>
      <p:ext uri="{BB962C8B-B14F-4D97-AF65-F5344CB8AC3E}">
        <p14:creationId xmlns:p14="http://schemas.microsoft.com/office/powerpoint/2010/main" val="2635496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lt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ltLang="pt-BR"/>
          </a:p>
        </p:txBody>
      </p:sp>
      <p:sp>
        <p:nvSpPr>
          <p:cNvPr id="5" name="Rectangle 6"/>
          <p:cNvSpPr>
            <a:spLocks noGrp="1" noChangeArrowheads="1"/>
          </p:cNvSpPr>
          <p:nvPr>
            <p:ph type="sldNum" sz="quarter" idx="12"/>
          </p:nvPr>
        </p:nvSpPr>
        <p:spPr>
          <a:ln/>
        </p:spPr>
        <p:txBody>
          <a:bodyPr/>
          <a:lstStyle>
            <a:lvl1pPr>
              <a:defRPr/>
            </a:lvl1pPr>
          </a:lstStyle>
          <a:p>
            <a:pPr>
              <a:defRPr/>
            </a:pPr>
            <a:fld id="{F393371E-2E5E-4812-8D0C-3D33D8397DCC}" type="slidenum">
              <a:rPr lang="pt-BR" altLang="pt-BR"/>
              <a:pPr>
                <a:defRPr/>
              </a:pPr>
              <a:t>‹nº›</a:t>
            </a:fld>
            <a:endParaRPr lang="pt-BR" altLang="pt-BR"/>
          </a:p>
        </p:txBody>
      </p:sp>
    </p:spTree>
    <p:extLst>
      <p:ext uri="{BB962C8B-B14F-4D97-AF65-F5344CB8AC3E}">
        <p14:creationId xmlns:p14="http://schemas.microsoft.com/office/powerpoint/2010/main" val="1695658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lt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ltLang="pt-BR"/>
          </a:p>
        </p:txBody>
      </p:sp>
      <p:sp>
        <p:nvSpPr>
          <p:cNvPr id="4" name="Rectangle 6"/>
          <p:cNvSpPr>
            <a:spLocks noGrp="1" noChangeArrowheads="1"/>
          </p:cNvSpPr>
          <p:nvPr>
            <p:ph type="sldNum" sz="quarter" idx="12"/>
          </p:nvPr>
        </p:nvSpPr>
        <p:spPr>
          <a:ln/>
        </p:spPr>
        <p:txBody>
          <a:bodyPr/>
          <a:lstStyle>
            <a:lvl1pPr>
              <a:defRPr/>
            </a:lvl1pPr>
          </a:lstStyle>
          <a:p>
            <a:pPr>
              <a:defRPr/>
            </a:pPr>
            <a:fld id="{4B5C3439-8FF6-42F7-AD7D-590BE7082739}" type="slidenum">
              <a:rPr lang="pt-BR" altLang="pt-BR"/>
              <a:pPr>
                <a:defRPr/>
              </a:pPr>
              <a:t>‹nº›</a:t>
            </a:fld>
            <a:endParaRPr lang="pt-BR" altLang="pt-BR"/>
          </a:p>
        </p:txBody>
      </p:sp>
    </p:spTree>
    <p:extLst>
      <p:ext uri="{BB962C8B-B14F-4D97-AF65-F5344CB8AC3E}">
        <p14:creationId xmlns:p14="http://schemas.microsoft.com/office/powerpoint/2010/main" val="88912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lt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ltLang="pt-BR"/>
          </a:p>
        </p:txBody>
      </p:sp>
      <p:sp>
        <p:nvSpPr>
          <p:cNvPr id="7" name="Rectangle 6"/>
          <p:cNvSpPr>
            <a:spLocks noGrp="1" noChangeArrowheads="1"/>
          </p:cNvSpPr>
          <p:nvPr>
            <p:ph type="sldNum" sz="quarter" idx="12"/>
          </p:nvPr>
        </p:nvSpPr>
        <p:spPr>
          <a:ln/>
        </p:spPr>
        <p:txBody>
          <a:bodyPr/>
          <a:lstStyle>
            <a:lvl1pPr>
              <a:defRPr/>
            </a:lvl1pPr>
          </a:lstStyle>
          <a:p>
            <a:pPr>
              <a:defRPr/>
            </a:pPr>
            <a:fld id="{89D4DC78-6E12-4F0A-B521-6B7F583125F4}" type="slidenum">
              <a:rPr lang="pt-BR" altLang="pt-BR"/>
              <a:pPr>
                <a:defRPr/>
              </a:pPr>
              <a:t>‹nº›</a:t>
            </a:fld>
            <a:endParaRPr lang="pt-BR" altLang="pt-BR"/>
          </a:p>
        </p:txBody>
      </p:sp>
    </p:spTree>
    <p:extLst>
      <p:ext uri="{BB962C8B-B14F-4D97-AF65-F5344CB8AC3E}">
        <p14:creationId xmlns:p14="http://schemas.microsoft.com/office/powerpoint/2010/main" val="3147770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lt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ltLang="pt-BR"/>
          </a:p>
        </p:txBody>
      </p:sp>
      <p:sp>
        <p:nvSpPr>
          <p:cNvPr id="7" name="Rectangle 6"/>
          <p:cNvSpPr>
            <a:spLocks noGrp="1" noChangeArrowheads="1"/>
          </p:cNvSpPr>
          <p:nvPr>
            <p:ph type="sldNum" sz="quarter" idx="12"/>
          </p:nvPr>
        </p:nvSpPr>
        <p:spPr>
          <a:ln/>
        </p:spPr>
        <p:txBody>
          <a:bodyPr/>
          <a:lstStyle>
            <a:lvl1pPr>
              <a:defRPr/>
            </a:lvl1pPr>
          </a:lstStyle>
          <a:p>
            <a:pPr>
              <a:defRPr/>
            </a:pPr>
            <a:fld id="{B0EFCAC4-E836-48ED-938D-00B9A53890C0}" type="slidenum">
              <a:rPr lang="pt-BR" altLang="pt-BR"/>
              <a:pPr>
                <a:defRPr/>
              </a:pPr>
              <a:t>‹nº›</a:t>
            </a:fld>
            <a:endParaRPr lang="pt-BR" altLang="pt-BR"/>
          </a:p>
        </p:txBody>
      </p:sp>
    </p:spTree>
    <p:extLst>
      <p:ext uri="{BB962C8B-B14F-4D97-AF65-F5344CB8AC3E}">
        <p14:creationId xmlns:p14="http://schemas.microsoft.com/office/powerpoint/2010/main" val="846025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smtClean="0"/>
              <a:t>Clique para editar o estilo do título mestre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smtClean="0"/>
              <a:t>Clique para editar os estilos do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smtClean="0"/>
            </a:lvl1pPr>
          </a:lstStyle>
          <a:p>
            <a:pPr>
              <a:defRPr/>
            </a:pPr>
            <a:endParaRPr lang="pt-BR" altLang="pt-B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smtClean="0"/>
            </a:lvl1pPr>
          </a:lstStyle>
          <a:p>
            <a:pPr>
              <a:defRPr/>
            </a:pPr>
            <a:endParaRPr lang="pt-BR" altLang="pt-B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smtClean="0"/>
            </a:lvl1pPr>
          </a:lstStyle>
          <a:p>
            <a:pPr>
              <a:defRPr/>
            </a:pPr>
            <a:fld id="{F11D9897-BA00-4D3A-AE80-23CDC1113938}" type="slidenum">
              <a:rPr lang="pt-BR" altLang="pt-BR"/>
              <a:pPr>
                <a:defRPr/>
              </a:pPr>
              <a:t>‹nº›</a:t>
            </a:fld>
            <a:endParaRPr lang="pt-BR" alt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tOEB0UEKp-Q&amp;list=PLKfs1MB6IXWamaCzkMoKebPDrOU3vEYrw" TargetMode="External"/><Relationship Id="rId2" Type="http://schemas.openxmlformats.org/officeDocument/2006/relationships/hyperlink" Target="https://www.youtube.com/channel/UCYNDgYUJKT6JcSzAoMitTEA" TargetMode="External"/><Relationship Id="rId1" Type="http://schemas.openxmlformats.org/officeDocument/2006/relationships/slideLayout" Target="../slideLayouts/slideLayout1.xml"/><Relationship Id="rId6" Type="http://schemas.openxmlformats.org/officeDocument/2006/relationships/hyperlink" Target="ELL-barotropia.mp4" TargetMode="External"/><Relationship Id="rId5" Type="http://schemas.openxmlformats.org/officeDocument/2006/relationships/hyperlink" Target="https://www.youtube.com/watch?v=mkoutLvT3Q4&amp;list=PLKfs1MB6IXWamaCzkMoKebPDrOU3vEYrw" TargetMode="External"/><Relationship Id="rId4" Type="http://schemas.openxmlformats.org/officeDocument/2006/relationships/hyperlink" Target="ELL.mp4"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0ZZpXVDoFVA&amp;list=PLKfs1MB6IXWamaCzkMoKebPDrOU3vEYrw" TargetMode="External"/><Relationship Id="rId2" Type="http://schemas.openxmlformats.org/officeDocument/2006/relationships/hyperlink" Target="https://www.youtube.com/channel/UCYNDgYUJKT6JcSzAoMitTEA" TargetMode="External"/><Relationship Id="rId1" Type="http://schemas.openxmlformats.org/officeDocument/2006/relationships/slideLayout" Target="../slideLayouts/slideLayout1.xml"/><Relationship Id="rId6" Type="http://schemas.openxmlformats.org/officeDocument/2006/relationships/hyperlink" Target="Ponto%20triplo%20cC6.mp4" TargetMode="External"/><Relationship Id="rId5" Type="http://schemas.openxmlformats.org/officeDocument/2006/relationships/hyperlink" Target="https://www.youtube.com/watch?v=XEbMHmDhq2I" TargetMode="External"/><Relationship Id="rId4" Type="http://schemas.openxmlformats.org/officeDocument/2006/relationships/hyperlink" Target="ESL.mp4"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
            <a:ext cx="7848600" cy="1066800"/>
          </a:xfrm>
        </p:spPr>
        <p:txBody>
          <a:bodyPr lIns="0" tIns="0" rIns="0" bIns="0"/>
          <a:lstStyle/>
          <a:p>
            <a:pPr eaLnBrk="1" hangingPunct="1"/>
            <a:r>
              <a:rPr lang="pt-BR" altLang="pt-BR" sz="3200" dirty="0" smtClean="0">
                <a:solidFill>
                  <a:schemeClr val="tx1"/>
                </a:solidFill>
                <a:latin typeface="Arial" charset="0"/>
              </a:rPr>
              <a:t>EQUILÍBRIO DE FASES - CONTINUAÇÃO</a:t>
            </a:r>
          </a:p>
        </p:txBody>
      </p:sp>
      <p:sp>
        <p:nvSpPr>
          <p:cNvPr id="2051" name="Rectangle 3"/>
          <p:cNvSpPr>
            <a:spLocks noGrp="1" noChangeArrowheads="1"/>
          </p:cNvSpPr>
          <p:nvPr>
            <p:ph type="subTitle" idx="1"/>
          </p:nvPr>
        </p:nvSpPr>
        <p:spPr>
          <a:xfrm>
            <a:off x="304800" y="1524000"/>
            <a:ext cx="8534400" cy="2286000"/>
          </a:xfrm>
        </p:spPr>
        <p:txBody>
          <a:bodyPr/>
          <a:lstStyle/>
          <a:p>
            <a:pPr marL="1047750" indent="-1047750" algn="just" eaLnBrk="1" hangingPunct="1"/>
            <a:r>
              <a:rPr lang="pt-BR" altLang="pt-BR" sz="2800" dirty="0" smtClean="0">
                <a:solidFill>
                  <a:schemeClr val="tx2"/>
                </a:solidFill>
                <a:latin typeface="Arial" charset="0"/>
              </a:rPr>
              <a:t>Foco: Introdução ao equilíbrio de fases, utilizando como material de apoio os capítulos 10 e 14 do livro Introdução à Termodinâmica da Engenharia Química, Smith, van </a:t>
            </a:r>
            <a:r>
              <a:rPr lang="pt-BR" altLang="pt-BR" sz="2800" dirty="0" err="1" smtClean="0">
                <a:solidFill>
                  <a:schemeClr val="tx2"/>
                </a:solidFill>
                <a:latin typeface="Arial" charset="0"/>
              </a:rPr>
              <a:t>Ness</a:t>
            </a:r>
            <a:r>
              <a:rPr lang="pt-BR" altLang="pt-BR" sz="2800" dirty="0" smtClean="0">
                <a:solidFill>
                  <a:schemeClr val="tx2"/>
                </a:solidFill>
                <a:latin typeface="Arial" charset="0"/>
              </a:rPr>
              <a:t> e </a:t>
            </a:r>
            <a:r>
              <a:rPr lang="pt-BR" altLang="pt-BR" sz="2800" dirty="0" err="1" smtClean="0">
                <a:solidFill>
                  <a:schemeClr val="tx2"/>
                </a:solidFill>
                <a:latin typeface="Arial" charset="0"/>
              </a:rPr>
              <a:t>Abbott</a:t>
            </a:r>
            <a:r>
              <a:rPr lang="pt-BR" altLang="pt-BR" sz="2800" dirty="0" smtClean="0">
                <a:solidFill>
                  <a:schemeClr val="tx2"/>
                </a:solidFill>
                <a:latin typeface="Arial" charset="0"/>
              </a:rPr>
              <a:t>, LTC, 7ª edição.</a:t>
            </a:r>
          </a:p>
        </p:txBody>
      </p:sp>
      <p:sp>
        <p:nvSpPr>
          <p:cNvPr id="2052" name="Text Box 46"/>
          <p:cNvSpPr txBox="1">
            <a:spLocks noChangeArrowheads="1"/>
          </p:cNvSpPr>
          <p:nvPr/>
        </p:nvSpPr>
        <p:spPr bwMode="auto">
          <a:xfrm>
            <a:off x="228600" y="4038600"/>
            <a:ext cx="86868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spcBef>
                <a:spcPct val="50000"/>
              </a:spcBef>
            </a:pPr>
            <a:r>
              <a:rPr lang="pt-BR" altLang="pt-BR" sz="2800" b="0" dirty="0" smtClean="0">
                <a:solidFill>
                  <a:srgbClr val="00A41B"/>
                </a:solidFill>
                <a:latin typeface="Arial" charset="0"/>
              </a:rPr>
              <a:t>Resultado esperado: entender os conceitos relativos a estágios </a:t>
            </a:r>
            <a:r>
              <a:rPr lang="pt-BR" altLang="pt-BR" sz="2800" b="0" dirty="0">
                <a:solidFill>
                  <a:srgbClr val="00A41B"/>
                </a:solidFill>
                <a:latin typeface="Arial" charset="0"/>
              </a:rPr>
              <a:t>de equilíbrio em equipamentos industriais, como colunas de destilação </a:t>
            </a:r>
            <a:r>
              <a:rPr lang="pt-BR" altLang="pt-BR" sz="2800" b="0" dirty="0" smtClean="0">
                <a:solidFill>
                  <a:srgbClr val="00A41B"/>
                </a:solidFill>
                <a:latin typeface="Arial" charset="0"/>
              </a:rPr>
              <a:t>(foco em equilíbrio líquido-vapor – ELV), </a:t>
            </a:r>
            <a:r>
              <a:rPr lang="pt-BR" altLang="pt-BR" sz="2800" b="0" dirty="0">
                <a:solidFill>
                  <a:srgbClr val="00A41B"/>
                </a:solidFill>
                <a:latin typeface="Arial" charset="0"/>
              </a:rPr>
              <a:t>extração (foco em equilíbrio </a:t>
            </a:r>
            <a:r>
              <a:rPr lang="pt-BR" altLang="pt-BR" sz="2800" b="0" dirty="0" smtClean="0">
                <a:solidFill>
                  <a:srgbClr val="00A41B"/>
                </a:solidFill>
                <a:latin typeface="Arial" charset="0"/>
              </a:rPr>
              <a:t>líquido-</a:t>
            </a:r>
            <a:r>
              <a:rPr lang="pt-BR" altLang="pt-BR" sz="2800" b="0" dirty="0">
                <a:solidFill>
                  <a:srgbClr val="00A41B"/>
                </a:solidFill>
                <a:latin typeface="Arial" charset="0"/>
              </a:rPr>
              <a:t>líquido</a:t>
            </a:r>
            <a:r>
              <a:rPr lang="pt-BR" altLang="pt-BR" sz="2800" b="0" dirty="0" smtClean="0">
                <a:solidFill>
                  <a:srgbClr val="00A41B"/>
                </a:solidFill>
                <a:latin typeface="Arial" charset="0"/>
              </a:rPr>
              <a:t> </a:t>
            </a:r>
            <a:r>
              <a:rPr lang="pt-BR" altLang="pt-BR" sz="2800" b="0" dirty="0">
                <a:solidFill>
                  <a:srgbClr val="00A41B"/>
                </a:solidFill>
                <a:latin typeface="Arial" charset="0"/>
              </a:rPr>
              <a:t>– ELL), </a:t>
            </a:r>
            <a:r>
              <a:rPr lang="pt-BR" altLang="pt-BR" sz="2800" b="0" dirty="0" smtClean="0">
                <a:solidFill>
                  <a:srgbClr val="00A41B"/>
                </a:solidFill>
                <a:latin typeface="Arial" charset="0"/>
              </a:rPr>
              <a:t>e </a:t>
            </a:r>
            <a:r>
              <a:rPr lang="pt-BR" altLang="pt-BR" sz="2800" b="0" dirty="0">
                <a:solidFill>
                  <a:srgbClr val="00A41B"/>
                </a:solidFill>
                <a:latin typeface="Arial" charset="0"/>
              </a:rPr>
              <a:t>cristalização (foco em equilíbrio </a:t>
            </a:r>
            <a:r>
              <a:rPr lang="pt-BR" altLang="pt-BR" sz="2800" b="0" dirty="0" smtClean="0">
                <a:solidFill>
                  <a:srgbClr val="00A41B"/>
                </a:solidFill>
                <a:latin typeface="Arial" charset="0"/>
              </a:rPr>
              <a:t>sólido-líquido </a:t>
            </a:r>
            <a:r>
              <a:rPr lang="pt-BR" altLang="pt-BR" sz="2800" b="0" dirty="0">
                <a:solidFill>
                  <a:srgbClr val="00A41B"/>
                </a:solidFill>
                <a:latin typeface="Arial" charset="0"/>
              </a:rPr>
              <a:t>– ESL</a:t>
            </a:r>
            <a:r>
              <a:rPr lang="pt-BR" altLang="pt-BR" sz="2800" b="0" dirty="0" smtClean="0">
                <a:solidFill>
                  <a:srgbClr val="00A41B"/>
                </a:solidFill>
                <a:latin typeface="Arial" charset="0"/>
              </a:rPr>
              <a:t>). </a:t>
            </a:r>
            <a:endParaRPr lang="pt-BR" altLang="pt-BR" sz="2800" b="0" dirty="0">
              <a:solidFill>
                <a:srgbClr val="00A41B"/>
              </a:solidFill>
              <a:latin typeface="Arial" charset="0"/>
            </a:endParaRPr>
          </a:p>
        </p:txBody>
      </p:sp>
      <p:sp>
        <p:nvSpPr>
          <p:cNvPr id="2053" name="Rectangle 74"/>
          <p:cNvSpPr>
            <a:spLocks noChangeArrowheads="1"/>
          </p:cNvSpPr>
          <p:nvPr/>
        </p:nvSpPr>
        <p:spPr bwMode="auto">
          <a:xfrm>
            <a:off x="12700" y="12700"/>
            <a:ext cx="9109075" cy="6823075"/>
          </a:xfrm>
          <a:prstGeom prst="rect">
            <a:avLst/>
          </a:prstGeom>
          <a:noFill/>
          <a:ln w="571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pt-BR" altLang="pt-B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152400" y="76200"/>
            <a:ext cx="8839200" cy="609600"/>
          </a:xfrm>
        </p:spPr>
        <p:txBody>
          <a:bodyPr lIns="0" tIns="0" rIns="0" bIns="0"/>
          <a:lstStyle/>
          <a:p>
            <a:pPr eaLnBrk="1" hangingPunct="1"/>
            <a:r>
              <a:rPr lang="pt-BR" altLang="pt-BR" sz="2800" dirty="0" smtClean="0">
                <a:solidFill>
                  <a:srgbClr val="FF0000"/>
                </a:solidFill>
                <a:latin typeface="Arial" charset="0"/>
              </a:rPr>
              <a:t>Equilíbrio Líquido-Líquido – ELL</a:t>
            </a:r>
          </a:p>
        </p:txBody>
      </p:sp>
      <p:sp>
        <p:nvSpPr>
          <p:cNvPr id="19461" name="Rectangle 11"/>
          <p:cNvSpPr>
            <a:spLocks noChangeArrowheads="1"/>
          </p:cNvSpPr>
          <p:nvPr/>
        </p:nvSpPr>
        <p:spPr bwMode="auto">
          <a:xfrm>
            <a:off x="76199" y="838200"/>
            <a:ext cx="8876731"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numCol="1" anchor="t" anchorCtr="0"/>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just" eaLnBrk="1" hangingPunct="1"/>
            <a:r>
              <a:rPr lang="pt-BR" altLang="pt-BR" sz="2800" b="0" dirty="0" smtClean="0">
                <a:solidFill>
                  <a:srgbClr val="0000FF"/>
                </a:solidFill>
                <a:latin typeface="Arial" charset="0"/>
              </a:rPr>
              <a:t>Ocorre quando uma fase líquida mostra-se instável, sendo mais estável particionada em dois líquidos de composições distintas.</a:t>
            </a:r>
          </a:p>
        </p:txBody>
      </p:sp>
      <p:pic>
        <p:nvPicPr>
          <p:cNvPr id="5" name="Picture 3" descr="Figure14"/>
          <p:cNvPicPr>
            <a:picLocks noChangeAspect="1" noChangeArrowheads="1"/>
          </p:cNvPicPr>
          <p:nvPr/>
        </p:nvPicPr>
        <p:blipFill rotWithShape="1">
          <a:blip r:embed="rId2">
            <a:extLst>
              <a:ext uri="{28A0092B-C50C-407E-A947-70E740481C1C}">
                <a14:useLocalDpi xmlns:a14="http://schemas.microsoft.com/office/drawing/2010/main" val="0"/>
              </a:ext>
            </a:extLst>
          </a:blip>
          <a:srcRect l="748" t="2817" r="2006" b="15513"/>
          <a:stretch/>
        </p:blipFill>
        <p:spPr bwMode="auto">
          <a:xfrm>
            <a:off x="533400" y="2362200"/>
            <a:ext cx="8038531" cy="4412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00396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152400" y="76200"/>
            <a:ext cx="8839200" cy="609600"/>
          </a:xfrm>
        </p:spPr>
        <p:txBody>
          <a:bodyPr lIns="0" tIns="0" rIns="0" bIns="0"/>
          <a:lstStyle/>
          <a:p>
            <a:pPr eaLnBrk="1" hangingPunct="1"/>
            <a:r>
              <a:rPr lang="pt-BR" altLang="pt-BR" sz="2800" dirty="0">
                <a:solidFill>
                  <a:srgbClr val="FF0000"/>
                </a:solidFill>
                <a:latin typeface="Arial" charset="0"/>
              </a:rPr>
              <a:t>Visualizando a Transição de Fases</a:t>
            </a:r>
            <a:endParaRPr lang="pt-BR" altLang="pt-BR" sz="2800" dirty="0" smtClean="0">
              <a:solidFill>
                <a:srgbClr val="FF0000"/>
              </a:solidFill>
              <a:latin typeface="Arial" charset="0"/>
            </a:endParaRPr>
          </a:p>
        </p:txBody>
      </p:sp>
      <p:sp>
        <p:nvSpPr>
          <p:cNvPr id="19461" name="Rectangle 11"/>
          <p:cNvSpPr>
            <a:spLocks noChangeArrowheads="1"/>
          </p:cNvSpPr>
          <p:nvPr/>
        </p:nvSpPr>
        <p:spPr bwMode="auto">
          <a:xfrm>
            <a:off x="228600" y="838200"/>
            <a:ext cx="85344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numCol="1" anchor="t" anchorCtr="0"/>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just" eaLnBrk="1" hangingPunct="1"/>
            <a:r>
              <a:rPr lang="pt-BR" altLang="pt-BR" sz="2800" b="0" dirty="0">
                <a:solidFill>
                  <a:srgbClr val="00A41B"/>
                </a:solidFill>
                <a:latin typeface="Arial" charset="0"/>
              </a:rPr>
              <a:t>Vídeos disponíveis no </a:t>
            </a:r>
            <a:r>
              <a:rPr lang="pt-BR" altLang="pt-BR" sz="2800" b="0" dirty="0">
                <a:solidFill>
                  <a:schemeClr val="tx1">
                    <a:lumMod val="75000"/>
                  </a:schemeClr>
                </a:solidFill>
                <a:latin typeface="Arial" charset="0"/>
                <a:hlinkClick r:id="rId2"/>
              </a:rPr>
              <a:t>Canal </a:t>
            </a:r>
            <a:r>
              <a:rPr lang="pt-BR" altLang="pt-BR" sz="2800" b="0" dirty="0" err="1">
                <a:solidFill>
                  <a:schemeClr val="tx1">
                    <a:lumMod val="75000"/>
                  </a:schemeClr>
                </a:solidFill>
                <a:latin typeface="Arial" charset="0"/>
                <a:hlinkClick r:id="rId2"/>
              </a:rPr>
              <a:t>YouThermo</a:t>
            </a:r>
            <a:endParaRPr lang="pt-BR" altLang="pt-BR" sz="2800" b="0" dirty="0">
              <a:solidFill>
                <a:schemeClr val="tx1">
                  <a:lumMod val="75000"/>
                </a:schemeClr>
              </a:solidFill>
              <a:latin typeface="Arial" charset="0"/>
            </a:endParaRPr>
          </a:p>
          <a:p>
            <a:pPr algn="just" eaLnBrk="1" hangingPunct="1"/>
            <a:endParaRPr lang="pt-BR" altLang="pt-BR" sz="2800" b="0" dirty="0">
              <a:solidFill>
                <a:srgbClr val="00A41B"/>
              </a:solidFill>
              <a:latin typeface="Arial" charset="0"/>
            </a:endParaRPr>
          </a:p>
          <a:p>
            <a:pPr algn="just" eaLnBrk="1" hangingPunct="1"/>
            <a:r>
              <a:rPr lang="pt-BR" altLang="pt-BR" sz="2800" b="0" dirty="0">
                <a:solidFill>
                  <a:srgbClr val="00A41B"/>
                </a:solidFill>
                <a:latin typeface="Arial" charset="0"/>
              </a:rPr>
              <a:t>Visualização do </a:t>
            </a:r>
            <a:r>
              <a:rPr lang="pt-BR" altLang="pt-BR" sz="2800" b="0" dirty="0" smtClean="0">
                <a:solidFill>
                  <a:srgbClr val="00A41B"/>
                </a:solidFill>
                <a:latin typeface="Arial" charset="0"/>
              </a:rPr>
              <a:t>aparecimento do segundo líquido:</a:t>
            </a:r>
            <a:endParaRPr lang="pt-BR" altLang="pt-BR" sz="2800" b="0" dirty="0">
              <a:solidFill>
                <a:srgbClr val="00A41B"/>
              </a:solidFill>
              <a:latin typeface="Arial" charset="0"/>
            </a:endParaRPr>
          </a:p>
          <a:p>
            <a:pPr algn="just" eaLnBrk="1" hangingPunct="1"/>
            <a:endParaRPr lang="pt-BR" altLang="pt-BR" sz="2800" b="0" dirty="0">
              <a:solidFill>
                <a:srgbClr val="00A41B"/>
              </a:solidFill>
              <a:latin typeface="Arial" charset="0"/>
            </a:endParaRPr>
          </a:p>
          <a:p>
            <a:pPr algn="ctr" eaLnBrk="1" hangingPunct="1"/>
            <a:r>
              <a:rPr lang="pt-BR" altLang="pt-BR" sz="2800" b="0" dirty="0">
                <a:solidFill>
                  <a:srgbClr val="00A41B"/>
                </a:solidFill>
                <a:latin typeface="Arial" charset="0"/>
                <a:hlinkClick r:id="rId3"/>
              </a:rPr>
              <a:t>Visualization </a:t>
            </a:r>
            <a:r>
              <a:rPr lang="pt-BR" altLang="pt-BR" sz="2800" b="0" dirty="0" err="1">
                <a:solidFill>
                  <a:srgbClr val="00A41B"/>
                </a:solidFill>
                <a:latin typeface="Arial" charset="0"/>
                <a:hlinkClick r:id="rId3"/>
              </a:rPr>
              <a:t>of</a:t>
            </a:r>
            <a:r>
              <a:rPr lang="pt-BR" altLang="pt-BR" sz="2800" b="0" dirty="0">
                <a:solidFill>
                  <a:srgbClr val="00A41B"/>
                </a:solidFill>
                <a:latin typeface="Arial" charset="0"/>
                <a:hlinkClick r:id="rId3"/>
              </a:rPr>
              <a:t> </a:t>
            </a:r>
            <a:r>
              <a:rPr lang="pt-BR" altLang="pt-BR" sz="2800" b="0" dirty="0" err="1">
                <a:solidFill>
                  <a:srgbClr val="00A41B"/>
                </a:solidFill>
                <a:latin typeface="Arial" charset="0"/>
                <a:hlinkClick r:id="rId3"/>
              </a:rPr>
              <a:t>liquid-liquid</a:t>
            </a:r>
            <a:r>
              <a:rPr lang="pt-BR" altLang="pt-BR" sz="2800" b="0" dirty="0">
                <a:solidFill>
                  <a:srgbClr val="00A41B"/>
                </a:solidFill>
                <a:latin typeface="Arial" charset="0"/>
                <a:hlinkClick r:id="rId3"/>
              </a:rPr>
              <a:t> </a:t>
            </a:r>
            <a:r>
              <a:rPr lang="pt-BR" altLang="pt-BR" sz="2800" b="0" dirty="0" err="1" smtClean="0">
                <a:solidFill>
                  <a:srgbClr val="00A41B"/>
                </a:solidFill>
                <a:latin typeface="Arial" charset="0"/>
                <a:hlinkClick r:id="rId3"/>
              </a:rPr>
              <a:t>separation</a:t>
            </a:r>
            <a:endParaRPr lang="pt-BR" altLang="pt-BR" sz="2800" b="0" dirty="0" smtClean="0">
              <a:solidFill>
                <a:srgbClr val="00A41B"/>
              </a:solidFill>
              <a:latin typeface="Arial" charset="0"/>
            </a:endParaRPr>
          </a:p>
          <a:p>
            <a:pPr algn="ctr" eaLnBrk="1" hangingPunct="1"/>
            <a:endParaRPr lang="pt-BR" altLang="pt-BR" sz="2800" b="0" i="1" dirty="0">
              <a:solidFill>
                <a:srgbClr val="00A41B"/>
              </a:solidFill>
              <a:latin typeface="Arial" charset="0"/>
            </a:endParaRPr>
          </a:p>
          <a:p>
            <a:pPr algn="ctr" eaLnBrk="1" hangingPunct="1"/>
            <a:r>
              <a:rPr lang="pt-BR" altLang="pt-BR" sz="2800" b="0" i="1" dirty="0">
                <a:solidFill>
                  <a:srgbClr val="00A41B"/>
                </a:solidFill>
                <a:latin typeface="Arial" charset="0"/>
                <a:hlinkClick r:id="rId4" action="ppaction://hlinkfile"/>
              </a:rPr>
              <a:t>Armazenado localmente</a:t>
            </a:r>
            <a:endParaRPr lang="pt-BR" altLang="pt-BR" sz="2800" b="0" i="1" dirty="0">
              <a:solidFill>
                <a:srgbClr val="00A41B"/>
              </a:solidFill>
              <a:latin typeface="Arial" charset="0"/>
            </a:endParaRPr>
          </a:p>
          <a:p>
            <a:pPr algn="just" eaLnBrk="1" hangingPunct="1"/>
            <a:endParaRPr lang="pt-BR" altLang="pt-BR" sz="2800" b="0" dirty="0">
              <a:solidFill>
                <a:srgbClr val="00A41B"/>
              </a:solidFill>
              <a:latin typeface="Arial" charset="0"/>
            </a:endParaRPr>
          </a:p>
          <a:p>
            <a:pPr algn="just" eaLnBrk="1" hangingPunct="1"/>
            <a:r>
              <a:rPr lang="pt-BR" altLang="pt-BR" sz="2800" b="0" dirty="0">
                <a:solidFill>
                  <a:srgbClr val="00A41B"/>
                </a:solidFill>
                <a:latin typeface="Arial" charset="0"/>
              </a:rPr>
              <a:t>Visualização </a:t>
            </a:r>
            <a:r>
              <a:rPr lang="pt-BR" altLang="pt-BR" sz="2800" b="0" dirty="0" smtClean="0">
                <a:solidFill>
                  <a:srgbClr val="00A41B"/>
                </a:solidFill>
                <a:latin typeface="Arial" charset="0"/>
              </a:rPr>
              <a:t>da inversão </a:t>
            </a:r>
            <a:r>
              <a:rPr lang="pt-BR" altLang="pt-BR" sz="2800" b="0" dirty="0" err="1" smtClean="0">
                <a:solidFill>
                  <a:srgbClr val="00A41B"/>
                </a:solidFill>
                <a:latin typeface="Arial" charset="0"/>
              </a:rPr>
              <a:t>barotrópica</a:t>
            </a:r>
            <a:r>
              <a:rPr lang="pt-BR" altLang="pt-BR" sz="2800" b="0" dirty="0" smtClean="0">
                <a:solidFill>
                  <a:srgbClr val="00A41B"/>
                </a:solidFill>
                <a:latin typeface="Arial" charset="0"/>
              </a:rPr>
              <a:t>:</a:t>
            </a:r>
            <a:endParaRPr lang="pt-BR" altLang="pt-BR" sz="2800" b="0" dirty="0">
              <a:solidFill>
                <a:srgbClr val="00A41B"/>
              </a:solidFill>
              <a:latin typeface="Arial" charset="0"/>
            </a:endParaRPr>
          </a:p>
          <a:p>
            <a:pPr algn="just" eaLnBrk="1" hangingPunct="1"/>
            <a:endParaRPr lang="pt-BR" altLang="pt-BR" sz="2800" b="0" dirty="0">
              <a:solidFill>
                <a:srgbClr val="00A41B"/>
              </a:solidFill>
              <a:latin typeface="Arial" charset="0"/>
            </a:endParaRPr>
          </a:p>
          <a:p>
            <a:pPr algn="ctr" eaLnBrk="1" hangingPunct="1"/>
            <a:r>
              <a:rPr lang="pt-BR" altLang="pt-BR" sz="2800" b="0" dirty="0">
                <a:solidFill>
                  <a:srgbClr val="00A41B"/>
                </a:solidFill>
                <a:latin typeface="Arial" charset="0"/>
                <a:hlinkClick r:id="rId5"/>
              </a:rPr>
              <a:t>Liquid </a:t>
            </a:r>
            <a:r>
              <a:rPr lang="pt-BR" altLang="pt-BR" sz="2800" b="0" dirty="0" err="1">
                <a:solidFill>
                  <a:srgbClr val="00A41B"/>
                </a:solidFill>
                <a:latin typeface="Arial" charset="0"/>
                <a:hlinkClick r:id="rId5"/>
              </a:rPr>
              <a:t>phase</a:t>
            </a:r>
            <a:r>
              <a:rPr lang="pt-BR" altLang="pt-BR" sz="2800" b="0" dirty="0">
                <a:solidFill>
                  <a:srgbClr val="00A41B"/>
                </a:solidFill>
                <a:latin typeface="Arial" charset="0"/>
                <a:hlinkClick r:id="rId5"/>
              </a:rPr>
              <a:t> </a:t>
            </a:r>
            <a:r>
              <a:rPr lang="pt-BR" altLang="pt-BR" sz="2800" b="0" dirty="0" err="1" smtClean="0">
                <a:solidFill>
                  <a:srgbClr val="00A41B"/>
                </a:solidFill>
                <a:latin typeface="Arial" charset="0"/>
                <a:hlinkClick r:id="rId5"/>
              </a:rPr>
              <a:t>inversion</a:t>
            </a:r>
            <a:endParaRPr lang="pt-BR" altLang="pt-BR" sz="2800" b="0" dirty="0" smtClean="0">
              <a:solidFill>
                <a:srgbClr val="00A41B"/>
              </a:solidFill>
              <a:latin typeface="Arial" charset="0"/>
            </a:endParaRPr>
          </a:p>
          <a:p>
            <a:pPr algn="ctr" eaLnBrk="1" hangingPunct="1"/>
            <a:endParaRPr lang="pt-BR" altLang="pt-BR" b="0" i="1" dirty="0">
              <a:solidFill>
                <a:srgbClr val="00A41B"/>
              </a:solidFill>
              <a:latin typeface="Arial" charset="0"/>
            </a:endParaRPr>
          </a:p>
          <a:p>
            <a:pPr algn="ctr" eaLnBrk="1" hangingPunct="1"/>
            <a:r>
              <a:rPr lang="pt-BR" altLang="pt-BR" sz="2800" b="0" i="1" dirty="0">
                <a:solidFill>
                  <a:srgbClr val="00A41B"/>
                </a:solidFill>
                <a:latin typeface="Arial" charset="0"/>
                <a:hlinkClick r:id="rId6" action="ppaction://hlinkfile"/>
              </a:rPr>
              <a:t>Armazenado localmente</a:t>
            </a:r>
            <a:endParaRPr lang="pt-BR" altLang="pt-BR" sz="2800" b="0" i="1" dirty="0">
              <a:solidFill>
                <a:srgbClr val="00A41B"/>
              </a:solidFill>
              <a:latin typeface="Arial" charset="0"/>
            </a:endParaRPr>
          </a:p>
        </p:txBody>
      </p:sp>
    </p:spTree>
    <p:extLst>
      <p:ext uri="{BB962C8B-B14F-4D97-AF65-F5344CB8AC3E}">
        <p14:creationId xmlns:p14="http://schemas.microsoft.com/office/powerpoint/2010/main" val="497117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152400" y="76200"/>
            <a:ext cx="8839200" cy="609600"/>
          </a:xfrm>
        </p:spPr>
        <p:txBody>
          <a:bodyPr lIns="0" tIns="0" rIns="0" bIns="0"/>
          <a:lstStyle/>
          <a:p>
            <a:pPr eaLnBrk="1" hangingPunct="1"/>
            <a:r>
              <a:rPr lang="pt-BR" altLang="pt-BR" sz="2800" dirty="0" smtClean="0">
                <a:solidFill>
                  <a:srgbClr val="008E18"/>
                </a:solidFill>
                <a:latin typeface="Arial" charset="0"/>
              </a:rPr>
              <a:t>ELL – </a:t>
            </a:r>
            <a:r>
              <a:rPr lang="pt-BR" altLang="pt-BR" sz="2800" dirty="0" err="1" smtClean="0">
                <a:solidFill>
                  <a:srgbClr val="008E18"/>
                </a:solidFill>
                <a:latin typeface="Arial" charset="0"/>
              </a:rPr>
              <a:t>Raoult</a:t>
            </a:r>
            <a:r>
              <a:rPr lang="pt-BR" altLang="pt-BR" sz="2800" dirty="0" smtClean="0">
                <a:solidFill>
                  <a:srgbClr val="008E18"/>
                </a:solidFill>
                <a:latin typeface="Arial" charset="0"/>
              </a:rPr>
              <a:t> Modificado com </a:t>
            </a:r>
            <a:r>
              <a:rPr lang="pt-BR" altLang="pt-BR" sz="2800" dirty="0" err="1" smtClean="0">
                <a:solidFill>
                  <a:srgbClr val="008E18"/>
                </a:solidFill>
                <a:latin typeface="Arial" charset="0"/>
              </a:rPr>
              <a:t>Margules</a:t>
            </a:r>
            <a:r>
              <a:rPr lang="pt-BR" altLang="pt-BR" sz="2800" dirty="0" smtClean="0">
                <a:solidFill>
                  <a:srgbClr val="008E18"/>
                </a:solidFill>
                <a:latin typeface="Arial" charset="0"/>
              </a:rPr>
              <a:t> de 1 parâmetro</a:t>
            </a:r>
          </a:p>
        </p:txBody>
      </p:sp>
      <mc:AlternateContent xmlns:mc="http://schemas.openxmlformats.org/markup-compatibility/2006" xmlns:a14="http://schemas.microsoft.com/office/drawing/2010/main">
        <mc:Choice Requires="a14">
          <p:sp>
            <p:nvSpPr>
              <p:cNvPr id="19461" name="Rectangle 11"/>
              <p:cNvSpPr>
                <a:spLocks noChangeArrowheads="1"/>
              </p:cNvSpPr>
              <p:nvPr/>
            </p:nvSpPr>
            <p:spPr bwMode="auto">
              <a:xfrm>
                <a:off x="76200" y="838199"/>
                <a:ext cx="8915400" cy="594360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lIns="0" tIns="0" rIns="0" bIns="0" numCol="1" anchor="t" anchorCtr="0"/>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just" eaLnBrk="1" hangingPunct="1"/>
                <a:r>
                  <a:rPr lang="pt-BR" altLang="pt-BR" sz="2800" b="0" dirty="0" smtClean="0">
                    <a:solidFill>
                      <a:srgbClr val="0000FF"/>
                    </a:solidFill>
                    <a:latin typeface="Arial" charset="0"/>
                  </a:rPr>
                  <a:t>No ELV com </a:t>
                </a:r>
                <a:r>
                  <a:rPr lang="pt-BR" altLang="pt-BR" sz="2800" b="0" dirty="0" err="1" smtClean="0">
                    <a:solidFill>
                      <a:srgbClr val="0000FF"/>
                    </a:solidFill>
                    <a:latin typeface="Arial" charset="0"/>
                  </a:rPr>
                  <a:t>Raoult</a:t>
                </a:r>
                <a:r>
                  <a:rPr lang="pt-BR" altLang="pt-BR" sz="2800" b="0" dirty="0" smtClean="0">
                    <a:solidFill>
                      <a:srgbClr val="0000FF"/>
                    </a:solidFill>
                    <a:latin typeface="Arial" charset="0"/>
                  </a:rPr>
                  <a:t> modificado, </a:t>
                </a:r>
                <a14:m>
                  <m:oMath xmlns:m="http://schemas.openxmlformats.org/officeDocument/2006/math">
                    <m:sSub>
                      <m:sSubPr>
                        <m:ctrlPr>
                          <a:rPr lang="pt-BR" altLang="pt-BR" sz="2800" b="0" i="1" smtClean="0">
                            <a:solidFill>
                              <a:srgbClr val="0000FF"/>
                            </a:solidFill>
                            <a:latin typeface="Cambria Math"/>
                          </a:rPr>
                        </m:ctrlPr>
                      </m:sSubPr>
                      <m:e>
                        <m:r>
                          <a:rPr lang="pt-BR" altLang="pt-BR" sz="2800" b="0" i="1" smtClean="0">
                            <a:solidFill>
                              <a:srgbClr val="0000FF"/>
                            </a:solidFill>
                            <a:latin typeface="Cambria Math"/>
                          </a:rPr>
                          <m:t>𝑥</m:t>
                        </m:r>
                      </m:e>
                      <m:sub>
                        <m:r>
                          <a:rPr lang="pt-BR" altLang="pt-BR" sz="2800" b="0" i="1" smtClean="0">
                            <a:solidFill>
                              <a:srgbClr val="0000FF"/>
                            </a:solidFill>
                            <a:latin typeface="Cambria Math"/>
                          </a:rPr>
                          <m:t>𝑖</m:t>
                        </m:r>
                      </m:sub>
                    </m:sSub>
                    <m:sSub>
                      <m:sSubPr>
                        <m:ctrlPr>
                          <a:rPr lang="pt-BR" altLang="pt-BR" sz="2800" b="0" i="1" smtClean="0">
                            <a:solidFill>
                              <a:srgbClr val="0000FF"/>
                            </a:solidFill>
                            <a:latin typeface="Cambria Math"/>
                          </a:rPr>
                        </m:ctrlPr>
                      </m:sSubPr>
                      <m:e>
                        <m:r>
                          <a:rPr lang="pt-BR" altLang="pt-BR" sz="2800" b="0" i="1" smtClean="0">
                            <a:solidFill>
                              <a:srgbClr val="0000FF"/>
                            </a:solidFill>
                            <a:latin typeface="Cambria Math"/>
                          </a:rPr>
                          <m:t>𝛾</m:t>
                        </m:r>
                      </m:e>
                      <m:sub>
                        <m:r>
                          <a:rPr lang="pt-BR" altLang="pt-BR" sz="2800" b="0" i="1" smtClean="0">
                            <a:solidFill>
                              <a:srgbClr val="0000FF"/>
                            </a:solidFill>
                            <a:latin typeface="Cambria Math"/>
                          </a:rPr>
                          <m:t>𝑖</m:t>
                        </m:r>
                      </m:sub>
                    </m:sSub>
                    <m:sSubSup>
                      <m:sSubSupPr>
                        <m:ctrlPr>
                          <a:rPr lang="pt-BR" altLang="pt-BR" sz="2800" b="0" i="1" smtClean="0">
                            <a:solidFill>
                              <a:srgbClr val="0000FF"/>
                            </a:solidFill>
                            <a:latin typeface="Cambria Math"/>
                          </a:rPr>
                        </m:ctrlPr>
                      </m:sSubSupPr>
                      <m:e>
                        <m:r>
                          <a:rPr lang="pt-BR" altLang="pt-BR" sz="2800" b="0" i="1" smtClean="0">
                            <a:solidFill>
                              <a:srgbClr val="0000FF"/>
                            </a:solidFill>
                            <a:latin typeface="Cambria Math"/>
                          </a:rPr>
                          <m:t>𝑃</m:t>
                        </m:r>
                      </m:e>
                      <m:sub>
                        <m:r>
                          <a:rPr lang="pt-BR" altLang="pt-BR" sz="2800" b="0" i="1" smtClean="0">
                            <a:solidFill>
                              <a:srgbClr val="0000FF"/>
                            </a:solidFill>
                            <a:latin typeface="Cambria Math"/>
                          </a:rPr>
                          <m:t>𝑖</m:t>
                        </m:r>
                      </m:sub>
                      <m:sup>
                        <m:r>
                          <a:rPr lang="pt-BR" altLang="pt-BR" sz="2800" b="0" i="1" smtClean="0">
                            <a:solidFill>
                              <a:srgbClr val="0000FF"/>
                            </a:solidFill>
                            <a:latin typeface="Cambria Math"/>
                          </a:rPr>
                          <m:t>𝑠𝑎𝑡</m:t>
                        </m:r>
                      </m:sup>
                    </m:sSubSup>
                    <m:r>
                      <a:rPr lang="pt-BR" altLang="pt-BR" sz="2800" b="0" i="1" smtClean="0">
                        <a:solidFill>
                          <a:srgbClr val="0000FF"/>
                        </a:solidFill>
                        <a:latin typeface="Cambria Math"/>
                      </a:rPr>
                      <m:t>=</m:t>
                    </m:r>
                    <m:sSub>
                      <m:sSubPr>
                        <m:ctrlPr>
                          <a:rPr lang="pt-BR" altLang="pt-BR" sz="2800" b="0" i="1" smtClean="0">
                            <a:solidFill>
                              <a:srgbClr val="0000FF"/>
                            </a:solidFill>
                            <a:latin typeface="Cambria Math"/>
                          </a:rPr>
                        </m:ctrlPr>
                      </m:sSubPr>
                      <m:e>
                        <m:r>
                          <a:rPr lang="pt-BR" altLang="pt-BR" sz="2800" b="0" i="1" smtClean="0">
                            <a:solidFill>
                              <a:srgbClr val="0000FF"/>
                            </a:solidFill>
                            <a:latin typeface="Cambria Math"/>
                          </a:rPr>
                          <m:t>𝑦</m:t>
                        </m:r>
                      </m:e>
                      <m:sub>
                        <m:r>
                          <a:rPr lang="pt-BR" altLang="pt-BR" sz="2800" b="0" i="1" smtClean="0">
                            <a:solidFill>
                              <a:srgbClr val="0000FF"/>
                            </a:solidFill>
                            <a:latin typeface="Cambria Math"/>
                          </a:rPr>
                          <m:t>𝑖</m:t>
                        </m:r>
                      </m:sub>
                    </m:sSub>
                    <m:r>
                      <a:rPr lang="pt-BR" altLang="pt-BR" sz="2800" b="0" i="1" smtClean="0">
                        <a:solidFill>
                          <a:srgbClr val="0000FF"/>
                        </a:solidFill>
                        <a:latin typeface="Cambria Math"/>
                      </a:rPr>
                      <m:t> </m:t>
                    </m:r>
                    <m:r>
                      <a:rPr lang="pt-BR" altLang="pt-BR" sz="2800" b="0" i="1" smtClean="0">
                        <a:solidFill>
                          <a:srgbClr val="0000FF"/>
                        </a:solidFill>
                        <a:latin typeface="Cambria Math"/>
                      </a:rPr>
                      <m:t>𝑃</m:t>
                    </m:r>
                  </m:oMath>
                </a14:m>
                <a:r>
                  <a:rPr lang="pt-BR" altLang="pt-BR" sz="2800" b="0" dirty="0" smtClean="0">
                    <a:solidFill>
                      <a:srgbClr val="0000FF"/>
                    </a:solidFill>
                    <a:latin typeface="Arial" charset="0"/>
                  </a:rPr>
                  <a:t>. Cada termo pode ser interpretado como proporcionais à tendência da espécie i migrar daquela fase, e no equilíbrio há igualdade dos dois termo. Analogamente, no ELL entre as fases líquidas </a:t>
                </a:r>
                <a14:m>
                  <m:oMath xmlns:m="http://schemas.openxmlformats.org/officeDocument/2006/math">
                    <m:r>
                      <a:rPr lang="pt-BR" altLang="pt-BR" sz="2800" b="0" i="1" smtClean="0">
                        <a:solidFill>
                          <a:srgbClr val="0000FF"/>
                        </a:solidFill>
                        <a:latin typeface="Cambria Math"/>
                      </a:rPr>
                      <m:t>𝛼</m:t>
                    </m:r>
                  </m:oMath>
                </a14:m>
                <a:r>
                  <a:rPr lang="pt-BR" altLang="pt-BR" sz="2800" b="0" dirty="0" smtClean="0">
                    <a:solidFill>
                      <a:srgbClr val="0000FF"/>
                    </a:solidFill>
                    <a:latin typeface="Arial" charset="0"/>
                  </a:rPr>
                  <a:t> e </a:t>
                </a:r>
                <a14:m>
                  <m:oMath xmlns:m="http://schemas.openxmlformats.org/officeDocument/2006/math">
                    <m:r>
                      <a:rPr lang="pt-BR" altLang="pt-BR" sz="2800" b="0" i="1" smtClean="0">
                        <a:solidFill>
                          <a:srgbClr val="0000FF"/>
                        </a:solidFill>
                        <a:latin typeface="Cambria Math"/>
                      </a:rPr>
                      <m:t>𝛽</m:t>
                    </m:r>
                  </m:oMath>
                </a14:m>
                <a:r>
                  <a:rPr lang="pt-BR" altLang="pt-BR" sz="2800" b="0" dirty="0" smtClean="0">
                    <a:solidFill>
                      <a:srgbClr val="0000FF"/>
                    </a:solidFill>
                    <a:latin typeface="Arial" charset="0"/>
                  </a:rPr>
                  <a:t> teremos:</a:t>
                </a:r>
              </a:p>
              <a:p>
                <a:pPr algn="just" eaLnBrk="1" hangingPunct="1"/>
                <a14:m>
                  <m:oMathPara xmlns:m="http://schemas.openxmlformats.org/officeDocument/2006/math">
                    <m:oMathParaPr>
                      <m:jc m:val="centerGroup"/>
                    </m:oMathParaPr>
                    <m:oMath xmlns:m="http://schemas.openxmlformats.org/officeDocument/2006/math">
                      <m:sSubSup>
                        <m:sSubSupPr>
                          <m:ctrlPr>
                            <a:rPr lang="pt-BR" altLang="pt-BR" sz="2800" b="0" i="1" smtClean="0">
                              <a:solidFill>
                                <a:srgbClr val="0000FF"/>
                              </a:solidFill>
                              <a:latin typeface="Cambria Math"/>
                            </a:rPr>
                          </m:ctrlPr>
                        </m:sSubSupPr>
                        <m:e>
                          <m:r>
                            <a:rPr lang="pt-BR" altLang="pt-BR" sz="2800" b="0" i="1">
                              <a:solidFill>
                                <a:srgbClr val="0000FF"/>
                              </a:solidFill>
                              <a:latin typeface="Cambria Math"/>
                            </a:rPr>
                            <m:t>𝑥</m:t>
                          </m:r>
                        </m:e>
                        <m:sub>
                          <m:r>
                            <a:rPr lang="pt-BR" altLang="pt-BR" sz="2800" b="0" i="1">
                              <a:solidFill>
                                <a:srgbClr val="0000FF"/>
                              </a:solidFill>
                              <a:latin typeface="Cambria Math"/>
                            </a:rPr>
                            <m:t>𝑖</m:t>
                          </m:r>
                        </m:sub>
                        <m:sup>
                          <m:r>
                            <a:rPr lang="pt-BR" altLang="pt-BR" sz="2800" b="0" i="1" smtClean="0">
                              <a:solidFill>
                                <a:srgbClr val="0000FF"/>
                              </a:solidFill>
                              <a:latin typeface="Cambria Math"/>
                            </a:rPr>
                            <m:t>𝛼</m:t>
                          </m:r>
                        </m:sup>
                      </m:sSubSup>
                      <m:sSubSup>
                        <m:sSubSupPr>
                          <m:ctrlPr>
                            <a:rPr lang="pt-BR" altLang="pt-BR" sz="2800" b="0" i="1">
                              <a:solidFill>
                                <a:srgbClr val="0000FF"/>
                              </a:solidFill>
                              <a:latin typeface="Cambria Math"/>
                            </a:rPr>
                          </m:ctrlPr>
                        </m:sSubSupPr>
                        <m:e>
                          <m:r>
                            <a:rPr lang="pt-BR" altLang="pt-BR" sz="2800" b="0" i="1" smtClean="0">
                              <a:solidFill>
                                <a:srgbClr val="0000FF"/>
                              </a:solidFill>
                              <a:latin typeface="Cambria Math"/>
                            </a:rPr>
                            <m:t>𝛾</m:t>
                          </m:r>
                        </m:e>
                        <m:sub>
                          <m:r>
                            <a:rPr lang="pt-BR" altLang="pt-BR" sz="2800" b="0" i="1">
                              <a:solidFill>
                                <a:srgbClr val="0000FF"/>
                              </a:solidFill>
                              <a:latin typeface="Cambria Math"/>
                            </a:rPr>
                            <m:t>𝑖</m:t>
                          </m:r>
                        </m:sub>
                        <m:sup>
                          <m:r>
                            <a:rPr lang="pt-BR" altLang="pt-BR" sz="2800" b="0" i="1">
                              <a:solidFill>
                                <a:srgbClr val="0000FF"/>
                              </a:solidFill>
                              <a:latin typeface="Cambria Math"/>
                            </a:rPr>
                            <m:t>𝛼</m:t>
                          </m:r>
                        </m:sup>
                      </m:sSubSup>
                      <m:sSubSup>
                        <m:sSubSupPr>
                          <m:ctrlPr>
                            <a:rPr lang="pt-BR" altLang="pt-BR" sz="2800" b="0" i="1">
                              <a:solidFill>
                                <a:srgbClr val="0000FF"/>
                              </a:solidFill>
                              <a:latin typeface="Cambria Math"/>
                            </a:rPr>
                          </m:ctrlPr>
                        </m:sSubSupPr>
                        <m:e>
                          <m:r>
                            <a:rPr lang="pt-BR" altLang="pt-BR" sz="2800" b="0" i="1" smtClean="0">
                              <a:solidFill>
                                <a:srgbClr val="0000FF"/>
                              </a:solidFill>
                              <a:latin typeface="Cambria Math"/>
                            </a:rPr>
                            <m:t>(</m:t>
                          </m:r>
                          <m:sSubSup>
                            <m:sSubSupPr>
                              <m:ctrlPr>
                                <a:rPr lang="pt-BR" altLang="pt-BR" sz="2800" b="0" i="1">
                                  <a:solidFill>
                                    <a:srgbClr val="0000FF"/>
                                  </a:solidFill>
                                  <a:latin typeface="Cambria Math"/>
                                </a:rPr>
                              </m:ctrlPr>
                            </m:sSubSupPr>
                            <m:e>
                              <m:r>
                                <a:rPr lang="pt-BR" altLang="pt-BR" sz="2800" b="0" i="1">
                                  <a:solidFill>
                                    <a:srgbClr val="0000FF"/>
                                  </a:solidFill>
                                  <a:latin typeface="Cambria Math"/>
                                </a:rPr>
                                <m:t>𝑥</m:t>
                              </m:r>
                            </m:e>
                            <m:sub>
                              <m:r>
                                <a:rPr lang="pt-BR" altLang="pt-BR" sz="2800" b="0" i="1">
                                  <a:solidFill>
                                    <a:srgbClr val="0000FF"/>
                                  </a:solidFill>
                                  <a:latin typeface="Cambria Math"/>
                                </a:rPr>
                                <m:t>𝑖</m:t>
                              </m:r>
                            </m:sub>
                            <m:sup>
                              <m:r>
                                <a:rPr lang="pt-BR" altLang="pt-BR" sz="2800" b="0" i="1">
                                  <a:solidFill>
                                    <a:srgbClr val="0000FF"/>
                                  </a:solidFill>
                                  <a:latin typeface="Cambria Math"/>
                                </a:rPr>
                                <m:t>𝛼</m:t>
                              </m:r>
                            </m:sup>
                          </m:sSubSup>
                          <m:r>
                            <a:rPr lang="pt-BR" altLang="pt-BR" sz="2800" b="0" i="1" smtClean="0">
                              <a:solidFill>
                                <a:srgbClr val="0000FF"/>
                              </a:solidFill>
                              <a:latin typeface="Cambria Math"/>
                            </a:rPr>
                            <m:t>)</m:t>
                          </m:r>
                          <m:r>
                            <a:rPr lang="pt-BR" altLang="pt-BR" sz="2800" b="0" i="1">
                              <a:solidFill>
                                <a:srgbClr val="0000FF"/>
                              </a:solidFill>
                              <a:latin typeface="Cambria Math"/>
                            </a:rPr>
                            <m:t>𝑃</m:t>
                          </m:r>
                        </m:e>
                        <m:sub>
                          <m:r>
                            <a:rPr lang="pt-BR" altLang="pt-BR" sz="2800" b="0" i="1">
                              <a:solidFill>
                                <a:srgbClr val="0000FF"/>
                              </a:solidFill>
                              <a:latin typeface="Cambria Math"/>
                            </a:rPr>
                            <m:t>𝑖</m:t>
                          </m:r>
                        </m:sub>
                        <m:sup>
                          <m:r>
                            <a:rPr lang="pt-BR" altLang="pt-BR" sz="2800" b="0" i="1">
                              <a:solidFill>
                                <a:srgbClr val="0000FF"/>
                              </a:solidFill>
                              <a:latin typeface="Cambria Math"/>
                            </a:rPr>
                            <m:t>𝑠𝑎𝑡</m:t>
                          </m:r>
                        </m:sup>
                      </m:sSubSup>
                      <m:r>
                        <a:rPr lang="pt-BR" altLang="pt-BR" sz="2800" b="0" i="1">
                          <a:solidFill>
                            <a:srgbClr val="0000FF"/>
                          </a:solidFill>
                          <a:latin typeface="Cambria Math"/>
                        </a:rPr>
                        <m:t>=</m:t>
                      </m:r>
                      <m:sSubSup>
                        <m:sSubSupPr>
                          <m:ctrlPr>
                            <a:rPr lang="pt-BR" altLang="pt-BR" sz="2800" b="0" i="1">
                              <a:solidFill>
                                <a:srgbClr val="0000FF"/>
                              </a:solidFill>
                              <a:latin typeface="Cambria Math"/>
                            </a:rPr>
                          </m:ctrlPr>
                        </m:sSubSupPr>
                        <m:e>
                          <m:r>
                            <a:rPr lang="pt-BR" altLang="pt-BR" sz="2800" b="0" i="1">
                              <a:solidFill>
                                <a:srgbClr val="0000FF"/>
                              </a:solidFill>
                              <a:latin typeface="Cambria Math"/>
                            </a:rPr>
                            <m:t>𝑥</m:t>
                          </m:r>
                        </m:e>
                        <m:sub>
                          <m:r>
                            <a:rPr lang="pt-BR" altLang="pt-BR" sz="2800" b="0" i="1">
                              <a:solidFill>
                                <a:srgbClr val="0000FF"/>
                              </a:solidFill>
                              <a:latin typeface="Cambria Math"/>
                            </a:rPr>
                            <m:t>𝑖</m:t>
                          </m:r>
                        </m:sub>
                        <m:sup>
                          <m:r>
                            <a:rPr lang="pt-BR" altLang="pt-BR" sz="2800" b="0" i="1" smtClean="0">
                              <a:solidFill>
                                <a:srgbClr val="0000FF"/>
                              </a:solidFill>
                              <a:latin typeface="Cambria Math"/>
                            </a:rPr>
                            <m:t>𝛽</m:t>
                          </m:r>
                        </m:sup>
                      </m:sSubSup>
                      <m:sSubSup>
                        <m:sSubSupPr>
                          <m:ctrlPr>
                            <a:rPr lang="pt-BR" altLang="pt-BR" sz="2800" b="0" i="1">
                              <a:solidFill>
                                <a:srgbClr val="0000FF"/>
                              </a:solidFill>
                              <a:latin typeface="Cambria Math"/>
                            </a:rPr>
                          </m:ctrlPr>
                        </m:sSubSupPr>
                        <m:e>
                          <m:r>
                            <a:rPr lang="pt-BR" altLang="pt-BR" sz="2800" b="0" i="1">
                              <a:solidFill>
                                <a:srgbClr val="0000FF"/>
                              </a:solidFill>
                              <a:latin typeface="Cambria Math"/>
                            </a:rPr>
                            <m:t>𝛾</m:t>
                          </m:r>
                        </m:e>
                        <m:sub>
                          <m:r>
                            <a:rPr lang="pt-BR" altLang="pt-BR" sz="2800" b="0" i="1">
                              <a:solidFill>
                                <a:srgbClr val="0000FF"/>
                              </a:solidFill>
                              <a:latin typeface="Cambria Math"/>
                            </a:rPr>
                            <m:t>𝑖</m:t>
                          </m:r>
                        </m:sub>
                        <m:sup>
                          <m:r>
                            <a:rPr lang="pt-BR" altLang="pt-BR" sz="2800" b="0" i="1">
                              <a:solidFill>
                                <a:srgbClr val="0000FF"/>
                              </a:solidFill>
                              <a:latin typeface="Cambria Math"/>
                            </a:rPr>
                            <m:t>𝛽</m:t>
                          </m:r>
                        </m:sup>
                      </m:sSubSup>
                      <m:r>
                        <a:rPr lang="pt-BR" altLang="pt-BR" sz="2800" b="0" i="1">
                          <a:solidFill>
                            <a:srgbClr val="0000FF"/>
                          </a:solidFill>
                          <a:latin typeface="Cambria Math"/>
                        </a:rPr>
                        <m:t>(</m:t>
                      </m:r>
                      <m:sSubSup>
                        <m:sSubSupPr>
                          <m:ctrlPr>
                            <a:rPr lang="pt-BR" altLang="pt-BR" sz="2800" b="0" i="1">
                              <a:solidFill>
                                <a:srgbClr val="0000FF"/>
                              </a:solidFill>
                              <a:latin typeface="Cambria Math"/>
                            </a:rPr>
                          </m:ctrlPr>
                        </m:sSubSupPr>
                        <m:e>
                          <m:r>
                            <a:rPr lang="pt-BR" altLang="pt-BR" sz="2800" b="0" i="1">
                              <a:solidFill>
                                <a:srgbClr val="0000FF"/>
                              </a:solidFill>
                              <a:latin typeface="Cambria Math"/>
                            </a:rPr>
                            <m:t>𝑥</m:t>
                          </m:r>
                        </m:e>
                        <m:sub>
                          <m:r>
                            <a:rPr lang="pt-BR" altLang="pt-BR" sz="2800" b="0" i="1">
                              <a:solidFill>
                                <a:srgbClr val="0000FF"/>
                              </a:solidFill>
                              <a:latin typeface="Cambria Math"/>
                            </a:rPr>
                            <m:t>𝑖</m:t>
                          </m:r>
                        </m:sub>
                        <m:sup>
                          <m:r>
                            <a:rPr lang="pt-BR" altLang="pt-BR" sz="2800" b="0" i="1">
                              <a:solidFill>
                                <a:srgbClr val="0000FF"/>
                              </a:solidFill>
                              <a:latin typeface="Cambria Math"/>
                            </a:rPr>
                            <m:t>𝛽</m:t>
                          </m:r>
                        </m:sup>
                      </m:sSubSup>
                      <m:r>
                        <a:rPr lang="pt-BR" altLang="pt-BR" sz="2800" b="0" i="1">
                          <a:solidFill>
                            <a:srgbClr val="0000FF"/>
                          </a:solidFill>
                          <a:latin typeface="Cambria Math"/>
                        </a:rPr>
                        <m:t>)</m:t>
                      </m:r>
                      <m:sSubSup>
                        <m:sSubSupPr>
                          <m:ctrlPr>
                            <a:rPr lang="pt-BR" altLang="pt-BR" sz="2800" b="0" i="1">
                              <a:solidFill>
                                <a:srgbClr val="0000FF"/>
                              </a:solidFill>
                              <a:latin typeface="Cambria Math"/>
                            </a:rPr>
                          </m:ctrlPr>
                        </m:sSubSupPr>
                        <m:e>
                          <m:r>
                            <a:rPr lang="pt-BR" altLang="pt-BR" sz="2800" b="0" i="1">
                              <a:solidFill>
                                <a:srgbClr val="0000FF"/>
                              </a:solidFill>
                              <a:latin typeface="Cambria Math"/>
                            </a:rPr>
                            <m:t>𝑃</m:t>
                          </m:r>
                        </m:e>
                        <m:sub>
                          <m:r>
                            <a:rPr lang="pt-BR" altLang="pt-BR" sz="2800" b="0" i="1">
                              <a:solidFill>
                                <a:srgbClr val="0000FF"/>
                              </a:solidFill>
                              <a:latin typeface="Cambria Math"/>
                            </a:rPr>
                            <m:t>𝑖</m:t>
                          </m:r>
                        </m:sub>
                        <m:sup>
                          <m:r>
                            <a:rPr lang="pt-BR" altLang="pt-BR" sz="2800" b="0" i="1">
                              <a:solidFill>
                                <a:srgbClr val="0000FF"/>
                              </a:solidFill>
                              <a:latin typeface="Cambria Math"/>
                            </a:rPr>
                            <m:t>𝑠𝑎𝑡</m:t>
                          </m:r>
                        </m:sup>
                      </m:sSubSup>
                      <m:r>
                        <a:rPr lang="pt-BR" altLang="pt-BR" sz="2800" b="0" i="1" smtClean="0">
                          <a:solidFill>
                            <a:srgbClr val="0000FF"/>
                          </a:solidFill>
                          <a:latin typeface="Cambria Math"/>
                        </a:rPr>
                        <m:t>∴</m:t>
                      </m:r>
                      <m:sSubSup>
                        <m:sSubSupPr>
                          <m:ctrlPr>
                            <a:rPr lang="pt-BR" altLang="pt-BR" sz="2800" b="0" i="1">
                              <a:solidFill>
                                <a:srgbClr val="0000FF"/>
                              </a:solidFill>
                              <a:latin typeface="Cambria Math"/>
                            </a:rPr>
                          </m:ctrlPr>
                        </m:sSubSupPr>
                        <m:e>
                          <m:r>
                            <a:rPr lang="pt-BR" altLang="pt-BR" sz="2800" b="0" i="1">
                              <a:solidFill>
                                <a:srgbClr val="0000FF"/>
                              </a:solidFill>
                              <a:latin typeface="Cambria Math"/>
                            </a:rPr>
                            <m:t>𝑥</m:t>
                          </m:r>
                        </m:e>
                        <m:sub>
                          <m:r>
                            <a:rPr lang="pt-BR" altLang="pt-BR" sz="2800" b="0" i="1">
                              <a:solidFill>
                                <a:srgbClr val="0000FF"/>
                              </a:solidFill>
                              <a:latin typeface="Cambria Math"/>
                            </a:rPr>
                            <m:t>𝑖</m:t>
                          </m:r>
                        </m:sub>
                        <m:sup>
                          <m:r>
                            <a:rPr lang="pt-BR" altLang="pt-BR" sz="2800" b="0" i="1">
                              <a:solidFill>
                                <a:srgbClr val="0000FF"/>
                              </a:solidFill>
                              <a:latin typeface="Cambria Math"/>
                            </a:rPr>
                            <m:t>𝛼</m:t>
                          </m:r>
                        </m:sup>
                      </m:sSubSup>
                      <m:sSubSup>
                        <m:sSubSupPr>
                          <m:ctrlPr>
                            <a:rPr lang="pt-BR" altLang="pt-BR" sz="2800" b="0" i="1">
                              <a:solidFill>
                                <a:srgbClr val="0000FF"/>
                              </a:solidFill>
                              <a:latin typeface="Cambria Math"/>
                            </a:rPr>
                          </m:ctrlPr>
                        </m:sSubSupPr>
                        <m:e>
                          <m:r>
                            <a:rPr lang="pt-BR" altLang="pt-BR" sz="2800" b="0" i="1">
                              <a:solidFill>
                                <a:srgbClr val="0000FF"/>
                              </a:solidFill>
                              <a:latin typeface="Cambria Math"/>
                            </a:rPr>
                            <m:t>𝛾</m:t>
                          </m:r>
                        </m:e>
                        <m:sub>
                          <m:r>
                            <a:rPr lang="pt-BR" altLang="pt-BR" sz="2800" b="0" i="1">
                              <a:solidFill>
                                <a:srgbClr val="0000FF"/>
                              </a:solidFill>
                              <a:latin typeface="Cambria Math"/>
                            </a:rPr>
                            <m:t>𝑖</m:t>
                          </m:r>
                        </m:sub>
                        <m:sup>
                          <m:r>
                            <a:rPr lang="pt-BR" altLang="pt-BR" sz="2800" b="0" i="1">
                              <a:solidFill>
                                <a:srgbClr val="0000FF"/>
                              </a:solidFill>
                              <a:latin typeface="Cambria Math"/>
                            </a:rPr>
                            <m:t>𝛼</m:t>
                          </m:r>
                        </m:sup>
                      </m:sSubSup>
                      <m:r>
                        <a:rPr lang="pt-BR" altLang="pt-BR" sz="2800" b="0" i="1">
                          <a:solidFill>
                            <a:srgbClr val="0000FF"/>
                          </a:solidFill>
                          <a:latin typeface="Cambria Math"/>
                        </a:rPr>
                        <m:t>(</m:t>
                      </m:r>
                      <m:sSubSup>
                        <m:sSubSupPr>
                          <m:ctrlPr>
                            <a:rPr lang="pt-BR" altLang="pt-BR" sz="2800" b="0" i="1">
                              <a:solidFill>
                                <a:srgbClr val="0000FF"/>
                              </a:solidFill>
                              <a:latin typeface="Cambria Math"/>
                            </a:rPr>
                          </m:ctrlPr>
                        </m:sSubSupPr>
                        <m:e>
                          <m:r>
                            <a:rPr lang="pt-BR" altLang="pt-BR" sz="2800" b="0" i="1">
                              <a:solidFill>
                                <a:srgbClr val="0000FF"/>
                              </a:solidFill>
                              <a:latin typeface="Cambria Math"/>
                            </a:rPr>
                            <m:t>𝑥</m:t>
                          </m:r>
                        </m:e>
                        <m:sub>
                          <m:r>
                            <a:rPr lang="pt-BR" altLang="pt-BR" sz="2800" b="0" i="1">
                              <a:solidFill>
                                <a:srgbClr val="0000FF"/>
                              </a:solidFill>
                              <a:latin typeface="Cambria Math"/>
                            </a:rPr>
                            <m:t>𝑖</m:t>
                          </m:r>
                        </m:sub>
                        <m:sup>
                          <m:r>
                            <a:rPr lang="pt-BR" altLang="pt-BR" sz="2800" b="0" i="1">
                              <a:solidFill>
                                <a:srgbClr val="0000FF"/>
                              </a:solidFill>
                              <a:latin typeface="Cambria Math"/>
                            </a:rPr>
                            <m:t>𝛼</m:t>
                          </m:r>
                        </m:sup>
                      </m:sSubSup>
                      <m:r>
                        <a:rPr lang="pt-BR" altLang="pt-BR" sz="2800" b="0" i="1">
                          <a:solidFill>
                            <a:srgbClr val="0000FF"/>
                          </a:solidFill>
                          <a:latin typeface="Cambria Math"/>
                        </a:rPr>
                        <m:t>)=</m:t>
                      </m:r>
                      <m:sSubSup>
                        <m:sSubSupPr>
                          <m:ctrlPr>
                            <a:rPr lang="pt-BR" altLang="pt-BR" sz="2800" b="0" i="1">
                              <a:solidFill>
                                <a:srgbClr val="0000FF"/>
                              </a:solidFill>
                              <a:latin typeface="Cambria Math"/>
                            </a:rPr>
                          </m:ctrlPr>
                        </m:sSubSupPr>
                        <m:e>
                          <m:r>
                            <a:rPr lang="pt-BR" altLang="pt-BR" sz="2800" b="0" i="1">
                              <a:solidFill>
                                <a:srgbClr val="0000FF"/>
                              </a:solidFill>
                              <a:latin typeface="Cambria Math"/>
                            </a:rPr>
                            <m:t>𝑥</m:t>
                          </m:r>
                        </m:e>
                        <m:sub>
                          <m:r>
                            <a:rPr lang="pt-BR" altLang="pt-BR" sz="2800" b="0" i="1">
                              <a:solidFill>
                                <a:srgbClr val="0000FF"/>
                              </a:solidFill>
                              <a:latin typeface="Cambria Math"/>
                            </a:rPr>
                            <m:t>𝑖</m:t>
                          </m:r>
                        </m:sub>
                        <m:sup>
                          <m:r>
                            <a:rPr lang="pt-BR" altLang="pt-BR" sz="2800" b="0" i="1">
                              <a:solidFill>
                                <a:srgbClr val="0000FF"/>
                              </a:solidFill>
                              <a:latin typeface="Cambria Math"/>
                            </a:rPr>
                            <m:t>𝛽</m:t>
                          </m:r>
                        </m:sup>
                      </m:sSubSup>
                      <m:sSubSup>
                        <m:sSubSupPr>
                          <m:ctrlPr>
                            <a:rPr lang="pt-BR" altLang="pt-BR" sz="2800" b="0" i="1">
                              <a:solidFill>
                                <a:srgbClr val="0000FF"/>
                              </a:solidFill>
                              <a:latin typeface="Cambria Math"/>
                            </a:rPr>
                          </m:ctrlPr>
                        </m:sSubSupPr>
                        <m:e>
                          <m:r>
                            <a:rPr lang="pt-BR" altLang="pt-BR" sz="2800" b="0" i="1">
                              <a:solidFill>
                                <a:srgbClr val="0000FF"/>
                              </a:solidFill>
                              <a:latin typeface="Cambria Math"/>
                            </a:rPr>
                            <m:t>𝛾</m:t>
                          </m:r>
                        </m:e>
                        <m:sub>
                          <m:r>
                            <a:rPr lang="pt-BR" altLang="pt-BR" sz="2800" b="0" i="1">
                              <a:solidFill>
                                <a:srgbClr val="0000FF"/>
                              </a:solidFill>
                              <a:latin typeface="Cambria Math"/>
                            </a:rPr>
                            <m:t>𝑖</m:t>
                          </m:r>
                        </m:sub>
                        <m:sup>
                          <m:r>
                            <a:rPr lang="pt-BR" altLang="pt-BR" sz="2800" b="0" i="1">
                              <a:solidFill>
                                <a:srgbClr val="0000FF"/>
                              </a:solidFill>
                              <a:latin typeface="Cambria Math"/>
                            </a:rPr>
                            <m:t>𝛽</m:t>
                          </m:r>
                        </m:sup>
                      </m:sSubSup>
                      <m:r>
                        <a:rPr lang="pt-BR" altLang="pt-BR" sz="2800" b="0" i="1">
                          <a:solidFill>
                            <a:srgbClr val="0000FF"/>
                          </a:solidFill>
                          <a:latin typeface="Cambria Math"/>
                        </a:rPr>
                        <m:t>(</m:t>
                      </m:r>
                      <m:sSubSup>
                        <m:sSubSupPr>
                          <m:ctrlPr>
                            <a:rPr lang="pt-BR" altLang="pt-BR" sz="2800" b="0" i="1">
                              <a:solidFill>
                                <a:srgbClr val="0000FF"/>
                              </a:solidFill>
                              <a:latin typeface="Cambria Math"/>
                            </a:rPr>
                          </m:ctrlPr>
                        </m:sSubSupPr>
                        <m:e>
                          <m:r>
                            <a:rPr lang="pt-BR" altLang="pt-BR" sz="2800" b="0" i="1">
                              <a:solidFill>
                                <a:srgbClr val="0000FF"/>
                              </a:solidFill>
                              <a:latin typeface="Cambria Math"/>
                            </a:rPr>
                            <m:t>𝑥</m:t>
                          </m:r>
                        </m:e>
                        <m:sub>
                          <m:r>
                            <a:rPr lang="pt-BR" altLang="pt-BR" sz="2800" b="0" i="1">
                              <a:solidFill>
                                <a:srgbClr val="0000FF"/>
                              </a:solidFill>
                              <a:latin typeface="Cambria Math"/>
                            </a:rPr>
                            <m:t>𝑖</m:t>
                          </m:r>
                        </m:sub>
                        <m:sup>
                          <m:r>
                            <a:rPr lang="pt-BR" altLang="pt-BR" sz="2800" b="0" i="1" smtClean="0">
                              <a:solidFill>
                                <a:srgbClr val="0000FF"/>
                              </a:solidFill>
                              <a:latin typeface="Cambria Math"/>
                            </a:rPr>
                            <m:t>𝛽</m:t>
                          </m:r>
                        </m:sup>
                      </m:sSubSup>
                      <m:r>
                        <a:rPr lang="pt-BR" altLang="pt-BR" sz="2800" b="0" i="1">
                          <a:solidFill>
                            <a:srgbClr val="0000FF"/>
                          </a:solidFill>
                          <a:latin typeface="Cambria Math"/>
                        </a:rPr>
                        <m:t>)</m:t>
                      </m:r>
                    </m:oMath>
                  </m:oMathPara>
                </a14:m>
                <a:endParaRPr lang="pt-BR" altLang="pt-BR" sz="2800" b="0" dirty="0" smtClean="0">
                  <a:solidFill>
                    <a:srgbClr val="0000FF"/>
                  </a:solidFill>
                  <a:latin typeface="Arial" charset="0"/>
                </a:endParaRPr>
              </a:p>
              <a:p>
                <a:pPr algn="just" eaLnBrk="1" hangingPunct="1"/>
                <a:endParaRPr lang="pt-BR" altLang="pt-BR" sz="2800" b="0" dirty="0" smtClean="0">
                  <a:solidFill>
                    <a:srgbClr val="FF0000"/>
                  </a:solidFill>
                  <a:latin typeface="Arial" charset="0"/>
                </a:endParaRPr>
              </a:p>
              <a:p>
                <a:pPr algn="just" eaLnBrk="1" hangingPunct="1"/>
                <a:r>
                  <a:rPr lang="pt-BR" altLang="pt-BR" sz="2800" u="sng" dirty="0" smtClean="0">
                    <a:solidFill>
                      <a:srgbClr val="FF0000"/>
                    </a:solidFill>
                    <a:latin typeface="Arial" charset="0"/>
                  </a:rPr>
                  <a:t>Solução trivial</a:t>
                </a:r>
                <a:r>
                  <a:rPr lang="pt-BR" altLang="pt-BR" sz="2800" b="0" dirty="0" smtClean="0">
                    <a:solidFill>
                      <a:srgbClr val="FF0000"/>
                    </a:solidFill>
                    <a:latin typeface="Arial" charset="0"/>
                  </a:rPr>
                  <a:t>: se </a:t>
                </a:r>
                <a14:m>
                  <m:oMath xmlns:m="http://schemas.openxmlformats.org/officeDocument/2006/math">
                    <m:bar>
                      <m:barPr>
                        <m:ctrlPr>
                          <a:rPr lang="pt-BR" altLang="pt-BR" sz="2800" b="0" i="1" smtClean="0">
                            <a:solidFill>
                              <a:srgbClr val="FF0000"/>
                            </a:solidFill>
                            <a:latin typeface="Cambria Math"/>
                          </a:rPr>
                        </m:ctrlPr>
                      </m:barPr>
                      <m:e>
                        <m:sSup>
                          <m:sSupPr>
                            <m:ctrlPr>
                              <a:rPr lang="pt-BR" altLang="pt-BR" sz="2800" b="0" i="1">
                                <a:solidFill>
                                  <a:srgbClr val="FF0000"/>
                                </a:solidFill>
                                <a:latin typeface="Cambria Math"/>
                              </a:rPr>
                            </m:ctrlPr>
                          </m:sSupPr>
                          <m:e>
                            <m:r>
                              <a:rPr lang="pt-BR" altLang="pt-BR" sz="2800" b="0" i="1">
                                <a:solidFill>
                                  <a:srgbClr val="FF0000"/>
                                </a:solidFill>
                                <a:latin typeface="Cambria Math"/>
                              </a:rPr>
                              <m:t>𝑥</m:t>
                            </m:r>
                          </m:e>
                          <m:sup>
                            <m:r>
                              <a:rPr lang="pt-BR" altLang="pt-BR" sz="2800" b="0" i="1" smtClean="0">
                                <a:solidFill>
                                  <a:srgbClr val="FF0000"/>
                                </a:solidFill>
                                <a:latin typeface="Cambria Math"/>
                              </a:rPr>
                              <m:t>𝛼</m:t>
                            </m:r>
                          </m:sup>
                        </m:sSup>
                      </m:e>
                    </m:bar>
                    <m:r>
                      <a:rPr lang="pt-BR" altLang="pt-BR" sz="2800" b="0" i="1" smtClean="0">
                        <a:solidFill>
                          <a:srgbClr val="FF0000"/>
                        </a:solidFill>
                        <a:latin typeface="Cambria Math"/>
                      </a:rPr>
                      <m:t>=</m:t>
                    </m:r>
                    <m:bar>
                      <m:barPr>
                        <m:ctrlPr>
                          <a:rPr lang="pt-BR" altLang="pt-BR" sz="2800" b="0" i="1">
                            <a:solidFill>
                              <a:srgbClr val="FF0000"/>
                            </a:solidFill>
                            <a:latin typeface="Cambria Math"/>
                          </a:rPr>
                        </m:ctrlPr>
                      </m:barPr>
                      <m:e>
                        <m:sSup>
                          <m:sSupPr>
                            <m:ctrlPr>
                              <a:rPr lang="pt-BR" altLang="pt-BR" sz="2800" b="0" i="1">
                                <a:solidFill>
                                  <a:srgbClr val="FF0000"/>
                                </a:solidFill>
                                <a:latin typeface="Cambria Math"/>
                              </a:rPr>
                            </m:ctrlPr>
                          </m:sSupPr>
                          <m:e>
                            <m:r>
                              <a:rPr lang="pt-BR" altLang="pt-BR" sz="2800" b="0" i="1">
                                <a:solidFill>
                                  <a:srgbClr val="FF0000"/>
                                </a:solidFill>
                                <a:latin typeface="Cambria Math"/>
                              </a:rPr>
                              <m:t>𝑥</m:t>
                            </m:r>
                          </m:e>
                          <m:sup>
                            <m:r>
                              <a:rPr lang="pt-BR" altLang="pt-BR" sz="2800" b="0" i="1" smtClean="0">
                                <a:solidFill>
                                  <a:srgbClr val="FF0000"/>
                                </a:solidFill>
                                <a:latin typeface="Cambria Math"/>
                              </a:rPr>
                              <m:t>𝛽</m:t>
                            </m:r>
                          </m:sup>
                        </m:sSup>
                      </m:e>
                    </m:bar>
                    <m:r>
                      <a:rPr lang="pt-BR" altLang="pt-BR" sz="2800" b="0" i="1" smtClean="0">
                        <a:solidFill>
                          <a:srgbClr val="FF0000"/>
                        </a:solidFill>
                        <a:latin typeface="Cambria Math"/>
                      </a:rPr>
                      <m:t>, </m:t>
                    </m:r>
                  </m:oMath>
                </a14:m>
                <a:r>
                  <a:rPr lang="pt-BR" altLang="pt-BR" sz="2800" b="0" dirty="0" smtClean="0">
                    <a:solidFill>
                      <a:srgbClr val="FF0000"/>
                    </a:solidFill>
                    <a:latin typeface="Arial" charset="0"/>
                  </a:rPr>
                  <a:t>as equações são satisfeitas matematicamente, qualquer que seja </a:t>
                </a:r>
                <a14:m>
                  <m:oMath xmlns:m="http://schemas.openxmlformats.org/officeDocument/2006/math">
                    <m:bar>
                      <m:barPr>
                        <m:ctrlPr>
                          <a:rPr lang="pt-BR" altLang="pt-BR" sz="2800" b="0" i="1">
                            <a:solidFill>
                              <a:srgbClr val="FF0000"/>
                            </a:solidFill>
                            <a:latin typeface="Cambria Math"/>
                          </a:rPr>
                        </m:ctrlPr>
                      </m:barPr>
                      <m:e>
                        <m:sSup>
                          <m:sSupPr>
                            <m:ctrlPr>
                              <a:rPr lang="pt-BR" altLang="pt-BR" sz="2800" b="0" i="1">
                                <a:solidFill>
                                  <a:srgbClr val="FF0000"/>
                                </a:solidFill>
                                <a:latin typeface="Cambria Math"/>
                              </a:rPr>
                            </m:ctrlPr>
                          </m:sSupPr>
                          <m:e>
                            <m:r>
                              <a:rPr lang="pt-BR" altLang="pt-BR" sz="2800" b="0" i="1">
                                <a:solidFill>
                                  <a:srgbClr val="FF0000"/>
                                </a:solidFill>
                                <a:latin typeface="Cambria Math"/>
                              </a:rPr>
                              <m:t>𝑥</m:t>
                            </m:r>
                          </m:e>
                          <m:sup>
                            <m:r>
                              <a:rPr lang="pt-BR" altLang="pt-BR" sz="2800" b="0" i="1">
                                <a:solidFill>
                                  <a:srgbClr val="FF0000"/>
                                </a:solidFill>
                                <a:latin typeface="Cambria Math"/>
                              </a:rPr>
                              <m:t>𝛼</m:t>
                            </m:r>
                          </m:sup>
                        </m:sSup>
                      </m:e>
                    </m:bar>
                  </m:oMath>
                </a14:m>
                <a:r>
                  <a:rPr lang="pt-BR" altLang="pt-BR" sz="2800" b="0" dirty="0" smtClean="0">
                    <a:solidFill>
                      <a:srgbClr val="FF0000"/>
                    </a:solidFill>
                    <a:latin typeface="Arial" charset="0"/>
                  </a:rPr>
                  <a:t>. </a:t>
                </a:r>
                <a:r>
                  <a:rPr lang="pt-BR" altLang="pt-BR" sz="2800" dirty="0" smtClean="0">
                    <a:solidFill>
                      <a:srgbClr val="FF0000"/>
                    </a:solidFill>
                    <a:latin typeface="Arial" charset="0"/>
                  </a:rPr>
                  <a:t>Cuidado!</a:t>
                </a:r>
              </a:p>
              <a:p>
                <a:pPr algn="just" eaLnBrk="1" hangingPunct="1"/>
                <a:endParaRPr lang="pt-BR" altLang="pt-BR" sz="2800" b="0" dirty="0" smtClean="0">
                  <a:solidFill>
                    <a:srgbClr val="FF0000"/>
                  </a:solidFill>
                  <a:latin typeface="Arial" charset="0"/>
                </a:endParaRPr>
              </a:p>
              <a:p>
                <a:pPr algn="just" eaLnBrk="1" hangingPunct="1"/>
                <a:r>
                  <a:rPr lang="pt-BR" altLang="pt-BR" sz="2800" b="0" dirty="0" smtClean="0">
                    <a:solidFill>
                      <a:srgbClr val="008E18"/>
                    </a:solidFill>
                    <a:latin typeface="Arial" charset="0"/>
                  </a:rPr>
                  <a:t>Em analogia ao flash ELV, o flash ELL pode ser resolvido fazendo </a:t>
                </a:r>
                <a14:m>
                  <m:oMath xmlns:m="http://schemas.openxmlformats.org/officeDocument/2006/math">
                    <m:sSub>
                      <m:sSubPr>
                        <m:ctrlPr>
                          <a:rPr lang="pt-BR" altLang="pt-BR" sz="2800" b="0" i="1" smtClean="0">
                            <a:solidFill>
                              <a:srgbClr val="008E18"/>
                            </a:solidFill>
                            <a:latin typeface="Cambria Math"/>
                          </a:rPr>
                        </m:ctrlPr>
                      </m:sSubPr>
                      <m:e>
                        <m:r>
                          <a:rPr lang="pt-BR" altLang="pt-BR" sz="2800" b="0" i="1" smtClean="0">
                            <a:solidFill>
                              <a:srgbClr val="008E18"/>
                            </a:solidFill>
                            <a:latin typeface="Cambria Math"/>
                          </a:rPr>
                          <m:t>𝐾</m:t>
                        </m:r>
                      </m:e>
                      <m:sub>
                        <m:r>
                          <a:rPr lang="pt-BR" altLang="pt-BR" sz="2800" b="0" i="1" smtClean="0">
                            <a:solidFill>
                              <a:srgbClr val="008E18"/>
                            </a:solidFill>
                            <a:latin typeface="Cambria Math"/>
                          </a:rPr>
                          <m:t>𝑖</m:t>
                        </m:r>
                      </m:sub>
                    </m:sSub>
                    <m:r>
                      <a:rPr lang="pt-BR" altLang="pt-BR" sz="2800" b="0" i="1">
                        <a:solidFill>
                          <a:srgbClr val="008E18"/>
                        </a:solidFill>
                        <a:latin typeface="Cambria Math"/>
                      </a:rPr>
                      <m:t>=</m:t>
                    </m:r>
                    <m:f>
                      <m:fPr>
                        <m:type m:val="lin"/>
                        <m:ctrlPr>
                          <a:rPr lang="pt-BR" altLang="pt-BR" sz="2800" b="0" i="1">
                            <a:solidFill>
                              <a:srgbClr val="008E18"/>
                            </a:solidFill>
                            <a:latin typeface="Cambria Math"/>
                          </a:rPr>
                        </m:ctrlPr>
                      </m:fPr>
                      <m:num>
                        <m:sSubSup>
                          <m:sSubSupPr>
                            <m:ctrlPr>
                              <a:rPr lang="pt-BR" altLang="pt-BR" sz="2800" b="0" i="1">
                                <a:solidFill>
                                  <a:srgbClr val="008E18"/>
                                </a:solidFill>
                                <a:latin typeface="Cambria Math"/>
                              </a:rPr>
                            </m:ctrlPr>
                          </m:sSubSupPr>
                          <m:e>
                            <m:r>
                              <a:rPr lang="pt-BR" altLang="pt-BR" sz="2800" b="0" i="1">
                                <a:solidFill>
                                  <a:srgbClr val="008E18"/>
                                </a:solidFill>
                                <a:latin typeface="Cambria Math"/>
                              </a:rPr>
                              <m:t>𝑥</m:t>
                            </m:r>
                          </m:e>
                          <m:sub>
                            <m:r>
                              <a:rPr lang="pt-BR" altLang="pt-BR" sz="2800" b="0" i="1">
                                <a:solidFill>
                                  <a:srgbClr val="008E18"/>
                                </a:solidFill>
                                <a:latin typeface="Cambria Math"/>
                              </a:rPr>
                              <m:t>𝑖</m:t>
                            </m:r>
                          </m:sub>
                          <m:sup>
                            <m:r>
                              <a:rPr lang="pt-BR" altLang="pt-BR" sz="2800" b="0" i="1">
                                <a:solidFill>
                                  <a:srgbClr val="008E18"/>
                                </a:solidFill>
                                <a:latin typeface="Cambria Math"/>
                              </a:rPr>
                              <m:t>𝛼</m:t>
                            </m:r>
                          </m:sup>
                        </m:sSubSup>
                      </m:num>
                      <m:den>
                        <m:sSubSup>
                          <m:sSubSupPr>
                            <m:ctrlPr>
                              <a:rPr lang="pt-BR" altLang="pt-BR" sz="2800" b="0" i="1">
                                <a:solidFill>
                                  <a:srgbClr val="008E18"/>
                                </a:solidFill>
                                <a:latin typeface="Cambria Math"/>
                              </a:rPr>
                            </m:ctrlPr>
                          </m:sSubSupPr>
                          <m:e>
                            <m:r>
                              <a:rPr lang="pt-BR" altLang="pt-BR" sz="2800" b="0" i="1">
                                <a:solidFill>
                                  <a:srgbClr val="008E18"/>
                                </a:solidFill>
                                <a:latin typeface="Cambria Math"/>
                              </a:rPr>
                              <m:t>𝑥</m:t>
                            </m:r>
                          </m:e>
                          <m:sub>
                            <m:r>
                              <a:rPr lang="pt-BR" altLang="pt-BR" sz="2800" b="0" i="1">
                                <a:solidFill>
                                  <a:srgbClr val="008E18"/>
                                </a:solidFill>
                                <a:latin typeface="Cambria Math"/>
                              </a:rPr>
                              <m:t>𝑖</m:t>
                            </m:r>
                          </m:sub>
                          <m:sup>
                            <m:r>
                              <a:rPr lang="pt-BR" altLang="pt-BR" sz="2800" b="0" i="1">
                                <a:solidFill>
                                  <a:srgbClr val="008E18"/>
                                </a:solidFill>
                                <a:latin typeface="Cambria Math"/>
                              </a:rPr>
                              <m:t>𝛽</m:t>
                            </m:r>
                          </m:sup>
                        </m:sSubSup>
                      </m:den>
                    </m:f>
                    <m:r>
                      <a:rPr lang="pt-BR" altLang="pt-BR" sz="2800" b="0" i="1">
                        <a:solidFill>
                          <a:srgbClr val="008E18"/>
                        </a:solidFill>
                        <a:latin typeface="Cambria Math"/>
                      </a:rPr>
                      <m:t>=</m:t>
                    </m:r>
                    <m:f>
                      <m:fPr>
                        <m:type m:val="lin"/>
                        <m:ctrlPr>
                          <a:rPr lang="pt-BR" altLang="pt-BR" sz="2800" b="0" i="1" smtClean="0">
                            <a:solidFill>
                              <a:srgbClr val="008E18"/>
                            </a:solidFill>
                            <a:latin typeface="Cambria Math"/>
                          </a:rPr>
                        </m:ctrlPr>
                      </m:fPr>
                      <m:num>
                        <m:sSubSup>
                          <m:sSubSupPr>
                            <m:ctrlPr>
                              <a:rPr lang="pt-BR" altLang="pt-BR" sz="2800" b="0" i="1">
                                <a:solidFill>
                                  <a:srgbClr val="008E18"/>
                                </a:solidFill>
                                <a:latin typeface="Cambria Math"/>
                              </a:rPr>
                            </m:ctrlPr>
                          </m:sSubSupPr>
                          <m:e>
                            <m:r>
                              <a:rPr lang="pt-BR" altLang="pt-BR" sz="2800" b="0" i="1">
                                <a:solidFill>
                                  <a:srgbClr val="008E18"/>
                                </a:solidFill>
                                <a:latin typeface="Cambria Math"/>
                              </a:rPr>
                              <m:t>𝛾</m:t>
                            </m:r>
                          </m:e>
                          <m:sub>
                            <m:r>
                              <a:rPr lang="pt-BR" altLang="pt-BR" sz="2800" b="0" i="1">
                                <a:solidFill>
                                  <a:srgbClr val="008E18"/>
                                </a:solidFill>
                                <a:latin typeface="Cambria Math"/>
                              </a:rPr>
                              <m:t>𝑖</m:t>
                            </m:r>
                          </m:sub>
                          <m:sup>
                            <m:r>
                              <a:rPr lang="pt-BR" altLang="pt-BR" sz="2800" b="0" i="1">
                                <a:solidFill>
                                  <a:srgbClr val="008E18"/>
                                </a:solidFill>
                                <a:latin typeface="Cambria Math"/>
                              </a:rPr>
                              <m:t>𝛽</m:t>
                            </m:r>
                          </m:sup>
                        </m:sSubSup>
                      </m:num>
                      <m:den>
                        <m:sSubSup>
                          <m:sSubSupPr>
                            <m:ctrlPr>
                              <a:rPr lang="pt-BR" altLang="pt-BR" sz="2800" b="0" i="1">
                                <a:solidFill>
                                  <a:srgbClr val="008E18"/>
                                </a:solidFill>
                                <a:latin typeface="Cambria Math"/>
                              </a:rPr>
                            </m:ctrlPr>
                          </m:sSubSupPr>
                          <m:e>
                            <m:r>
                              <a:rPr lang="pt-BR" altLang="pt-BR" sz="2800" b="0" i="1">
                                <a:solidFill>
                                  <a:srgbClr val="008E18"/>
                                </a:solidFill>
                                <a:latin typeface="Cambria Math"/>
                              </a:rPr>
                              <m:t>𝛾</m:t>
                            </m:r>
                          </m:e>
                          <m:sub>
                            <m:r>
                              <a:rPr lang="pt-BR" altLang="pt-BR" sz="2800" b="0" i="1">
                                <a:solidFill>
                                  <a:srgbClr val="008E18"/>
                                </a:solidFill>
                                <a:latin typeface="Cambria Math"/>
                              </a:rPr>
                              <m:t>𝑖</m:t>
                            </m:r>
                          </m:sub>
                          <m:sup>
                            <m:r>
                              <a:rPr lang="pt-BR" altLang="pt-BR" sz="2800" b="0" i="1">
                                <a:solidFill>
                                  <a:srgbClr val="008E18"/>
                                </a:solidFill>
                                <a:latin typeface="Cambria Math"/>
                              </a:rPr>
                              <m:t>𝛼</m:t>
                            </m:r>
                          </m:sup>
                        </m:sSubSup>
                      </m:den>
                    </m:f>
                  </m:oMath>
                </a14:m>
                <a:r>
                  <a:rPr lang="pt-BR" altLang="pt-BR" sz="2800" b="0" dirty="0" smtClean="0">
                    <a:solidFill>
                      <a:srgbClr val="008E18"/>
                    </a:solidFill>
                    <a:latin typeface="Arial" charset="0"/>
                  </a:rPr>
                  <a:t> e </a:t>
                </a:r>
                <a14:m>
                  <m:oMath xmlns:m="http://schemas.openxmlformats.org/officeDocument/2006/math">
                    <m:r>
                      <a:rPr lang="pt-BR" altLang="pt-BR" sz="2800" b="0" i="1" smtClean="0">
                        <a:solidFill>
                          <a:srgbClr val="008E18"/>
                        </a:solidFill>
                        <a:latin typeface="Cambria Math"/>
                      </a:rPr>
                      <m:t>𝜐</m:t>
                    </m:r>
                  </m:oMath>
                </a14:m>
                <a:r>
                  <a:rPr lang="pt-BR" altLang="pt-BR" sz="2800" b="0" dirty="0" smtClean="0">
                    <a:solidFill>
                      <a:srgbClr val="008E18"/>
                    </a:solidFill>
                    <a:latin typeface="Arial" charset="0"/>
                  </a:rPr>
                  <a:t> passa a ser a fração de líquido </a:t>
                </a:r>
                <a14:m>
                  <m:oMath xmlns:m="http://schemas.openxmlformats.org/officeDocument/2006/math">
                    <m:r>
                      <a:rPr lang="pt-BR" altLang="pt-BR" sz="2800" b="0" i="1">
                        <a:solidFill>
                          <a:srgbClr val="008E18"/>
                        </a:solidFill>
                        <a:latin typeface="Cambria Math"/>
                      </a:rPr>
                      <m:t>𝛼</m:t>
                    </m:r>
                  </m:oMath>
                </a14:m>
                <a:r>
                  <a:rPr lang="pt-BR" altLang="pt-BR" sz="2800" b="0" dirty="0">
                    <a:solidFill>
                      <a:srgbClr val="008E18"/>
                    </a:solidFill>
                    <a:latin typeface="Arial" charset="0"/>
                  </a:rPr>
                  <a:t> </a:t>
                </a:r>
                <a:r>
                  <a:rPr lang="pt-BR" altLang="pt-BR" sz="2800" b="0" dirty="0" smtClean="0">
                    <a:solidFill>
                      <a:srgbClr val="008E18"/>
                    </a:solidFill>
                    <a:latin typeface="Arial" charset="0"/>
                  </a:rPr>
                  <a:t>em base molar.</a:t>
                </a:r>
              </a:p>
            </p:txBody>
          </p:sp>
        </mc:Choice>
        <mc:Fallback xmlns="">
          <p:sp>
            <p:nvSpPr>
              <p:cNvPr id="19461" name="Rectangle 11"/>
              <p:cNvSpPr>
                <a:spLocks noRot="1" noChangeAspect="1" noMove="1" noResize="1" noEditPoints="1" noAdjustHandles="1" noChangeArrowheads="1" noChangeShapeType="1" noTextEdit="1"/>
              </p:cNvSpPr>
              <p:nvPr/>
            </p:nvSpPr>
            <p:spPr bwMode="auto">
              <a:xfrm>
                <a:off x="76200" y="838199"/>
                <a:ext cx="8915400" cy="5943601"/>
              </a:xfrm>
              <a:prstGeom prst="rect">
                <a:avLst/>
              </a:prstGeom>
              <a:blipFill rotWithShape="1">
                <a:blip r:embed="rId2"/>
                <a:stretch>
                  <a:fillRect l="-2462" t="-1537" r="-2462" b="-225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pt-BR">
                    <a:noFill/>
                  </a:rPr>
                  <a:t> </a:t>
                </a:r>
              </a:p>
            </p:txBody>
          </p:sp>
        </mc:Fallback>
      </mc:AlternateContent>
    </p:spTree>
    <p:extLst>
      <p:ext uri="{BB962C8B-B14F-4D97-AF65-F5344CB8AC3E}">
        <p14:creationId xmlns:p14="http://schemas.microsoft.com/office/powerpoint/2010/main" val="3818905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152400" y="76200"/>
            <a:ext cx="8839200" cy="421944"/>
          </a:xfrm>
        </p:spPr>
        <p:txBody>
          <a:bodyPr lIns="0" tIns="0" rIns="0" bIns="0"/>
          <a:lstStyle/>
          <a:p>
            <a:pPr eaLnBrk="1" hangingPunct="1"/>
            <a:r>
              <a:rPr lang="pt-BR" altLang="pt-BR" sz="2800" dirty="0">
                <a:solidFill>
                  <a:srgbClr val="008E18"/>
                </a:solidFill>
                <a:latin typeface="Arial" charset="0"/>
              </a:rPr>
              <a:t>ELL com </a:t>
            </a:r>
            <a:r>
              <a:rPr lang="pt-BR" altLang="pt-BR" sz="2800" dirty="0" err="1">
                <a:solidFill>
                  <a:srgbClr val="008E18"/>
                </a:solidFill>
                <a:latin typeface="Arial" charset="0"/>
              </a:rPr>
              <a:t>Margules</a:t>
            </a:r>
            <a:r>
              <a:rPr lang="pt-BR" altLang="pt-BR" sz="2800" dirty="0">
                <a:solidFill>
                  <a:srgbClr val="008E18"/>
                </a:solidFill>
                <a:latin typeface="Arial" charset="0"/>
              </a:rPr>
              <a:t> de 1 </a:t>
            </a:r>
            <a:r>
              <a:rPr lang="pt-BR" altLang="pt-BR" sz="2800" dirty="0" smtClean="0">
                <a:solidFill>
                  <a:srgbClr val="008E18"/>
                </a:solidFill>
                <a:latin typeface="Arial" charset="0"/>
              </a:rPr>
              <a:t>parâmetro – continuação</a:t>
            </a:r>
          </a:p>
        </p:txBody>
      </p:sp>
      <mc:AlternateContent xmlns:mc="http://schemas.openxmlformats.org/markup-compatibility/2006" xmlns:a14="http://schemas.microsoft.com/office/drawing/2010/main">
        <mc:Choice Requires="a14">
          <p:sp>
            <p:nvSpPr>
              <p:cNvPr id="19461" name="Rectangle 11"/>
              <p:cNvSpPr>
                <a:spLocks noChangeArrowheads="1"/>
              </p:cNvSpPr>
              <p:nvPr/>
            </p:nvSpPr>
            <p:spPr bwMode="auto">
              <a:xfrm>
                <a:off x="125104" y="726744"/>
                <a:ext cx="8915400" cy="597885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lIns="0" tIns="0" rIns="0" bIns="0" numCol="1" anchor="t" anchorCtr="0"/>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just" eaLnBrk="1" hangingPunct="1"/>
                <a:r>
                  <a:rPr lang="pt-BR" altLang="pt-BR" sz="2800" b="0" dirty="0" smtClean="0">
                    <a:solidFill>
                      <a:schemeClr val="tx2"/>
                    </a:solidFill>
                    <a:latin typeface="Arial" charset="0"/>
                  </a:rPr>
                  <a:t>Para líquidos imiscíveis, </a:t>
                </a:r>
                <a14:m>
                  <m:oMath xmlns:m="http://schemas.openxmlformats.org/officeDocument/2006/math">
                    <m:sSubSup>
                      <m:sSubSupPr>
                        <m:ctrlPr>
                          <a:rPr lang="pt-BR" altLang="pt-BR" sz="2800" b="0" i="1">
                            <a:solidFill>
                              <a:schemeClr val="tx2"/>
                            </a:solidFill>
                            <a:latin typeface="Cambria Math"/>
                          </a:rPr>
                        </m:ctrlPr>
                      </m:sSubSupPr>
                      <m:e>
                        <m:r>
                          <a:rPr lang="pt-BR" altLang="pt-BR" sz="2800" b="0" i="1">
                            <a:solidFill>
                              <a:schemeClr val="tx2"/>
                            </a:solidFill>
                            <a:latin typeface="Cambria Math"/>
                          </a:rPr>
                          <m:t>𝑥</m:t>
                        </m:r>
                      </m:e>
                      <m:sub>
                        <m:r>
                          <a:rPr lang="pt-BR" altLang="pt-BR" sz="2800" b="0" i="1">
                            <a:solidFill>
                              <a:schemeClr val="tx2"/>
                            </a:solidFill>
                            <a:latin typeface="Cambria Math"/>
                          </a:rPr>
                          <m:t>1</m:t>
                        </m:r>
                      </m:sub>
                      <m:sup>
                        <m:r>
                          <a:rPr lang="pt-BR" altLang="pt-BR" sz="2800" b="0" i="1">
                            <a:solidFill>
                              <a:schemeClr val="tx2"/>
                            </a:solidFill>
                            <a:latin typeface="Cambria Math"/>
                          </a:rPr>
                          <m:t>∞</m:t>
                        </m:r>
                      </m:sup>
                    </m:sSubSup>
                    <m:sSubSup>
                      <m:sSubSupPr>
                        <m:ctrlPr>
                          <a:rPr lang="pt-BR" altLang="pt-BR" sz="2800" b="0" i="1">
                            <a:solidFill>
                              <a:schemeClr val="tx2"/>
                            </a:solidFill>
                            <a:latin typeface="Cambria Math"/>
                          </a:rPr>
                        </m:ctrlPr>
                      </m:sSubSupPr>
                      <m:e>
                        <m:r>
                          <a:rPr lang="pt-BR" altLang="pt-BR" sz="2800" b="0" i="1">
                            <a:solidFill>
                              <a:schemeClr val="tx2"/>
                            </a:solidFill>
                            <a:latin typeface="Cambria Math"/>
                          </a:rPr>
                          <m:t>𝛾</m:t>
                        </m:r>
                      </m:e>
                      <m:sub>
                        <m:r>
                          <a:rPr lang="pt-BR" altLang="pt-BR" sz="2800" b="0" i="1">
                            <a:solidFill>
                              <a:schemeClr val="tx2"/>
                            </a:solidFill>
                            <a:latin typeface="Cambria Math"/>
                          </a:rPr>
                          <m:t>1</m:t>
                        </m:r>
                      </m:sub>
                      <m:sup>
                        <m:r>
                          <a:rPr lang="pt-BR" altLang="pt-BR" sz="2800" b="0" i="1">
                            <a:solidFill>
                              <a:schemeClr val="tx2"/>
                            </a:solidFill>
                            <a:latin typeface="Cambria Math"/>
                          </a:rPr>
                          <m:t>∞</m:t>
                        </m:r>
                      </m:sup>
                    </m:sSubSup>
                    <m:r>
                      <a:rPr lang="pt-BR" altLang="pt-BR" sz="2800" b="0" i="1" smtClean="0">
                        <a:solidFill>
                          <a:schemeClr val="tx2"/>
                        </a:solidFill>
                        <a:latin typeface="Cambria Math"/>
                      </a:rPr>
                      <m:t> </m:t>
                    </m:r>
                    <m:r>
                      <a:rPr lang="pt-BR" altLang="pt-BR" sz="2800" b="0" i="1">
                        <a:solidFill>
                          <a:schemeClr val="tx2"/>
                        </a:solidFill>
                        <a:latin typeface="Cambria Math"/>
                      </a:rPr>
                      <m:t>~</m:t>
                    </m:r>
                    <m:r>
                      <a:rPr lang="pt-BR" altLang="pt-BR" sz="2800" b="0" i="1" smtClean="0">
                        <a:solidFill>
                          <a:schemeClr val="tx2"/>
                        </a:solidFill>
                        <a:latin typeface="Cambria Math"/>
                      </a:rPr>
                      <m:t> </m:t>
                    </m:r>
                    <m:r>
                      <a:rPr lang="pt-BR" altLang="pt-BR" sz="2800" b="0" i="1">
                        <a:solidFill>
                          <a:schemeClr val="tx2"/>
                        </a:solidFill>
                        <a:latin typeface="Cambria Math"/>
                      </a:rPr>
                      <m:t>1∴</m:t>
                    </m:r>
                    <m:sSubSup>
                      <m:sSubSupPr>
                        <m:ctrlPr>
                          <a:rPr lang="pt-BR" altLang="pt-BR" sz="2800" b="0" i="1">
                            <a:solidFill>
                              <a:schemeClr val="tx2"/>
                            </a:solidFill>
                            <a:latin typeface="Cambria Math"/>
                          </a:rPr>
                        </m:ctrlPr>
                      </m:sSubSupPr>
                      <m:e>
                        <m:r>
                          <a:rPr lang="pt-BR" altLang="pt-BR" sz="2800" b="0" i="1">
                            <a:solidFill>
                              <a:schemeClr val="tx2"/>
                            </a:solidFill>
                            <a:latin typeface="Cambria Math"/>
                          </a:rPr>
                          <m:t>𝛾</m:t>
                        </m:r>
                      </m:e>
                      <m:sub>
                        <m:r>
                          <a:rPr lang="pt-BR" altLang="pt-BR" sz="2800" b="0" i="1">
                            <a:solidFill>
                              <a:schemeClr val="tx2"/>
                            </a:solidFill>
                            <a:latin typeface="Cambria Math"/>
                          </a:rPr>
                          <m:t>1</m:t>
                        </m:r>
                      </m:sub>
                      <m:sup>
                        <m:r>
                          <a:rPr lang="pt-BR" altLang="pt-BR" sz="2800" b="0" i="1">
                            <a:solidFill>
                              <a:schemeClr val="tx2"/>
                            </a:solidFill>
                            <a:latin typeface="Cambria Math"/>
                          </a:rPr>
                          <m:t>∞</m:t>
                        </m:r>
                      </m:sup>
                    </m:sSubSup>
                    <m:r>
                      <a:rPr lang="pt-BR" altLang="pt-BR" sz="2800" b="0" i="1">
                        <a:solidFill>
                          <a:schemeClr val="tx2"/>
                        </a:solidFill>
                        <a:latin typeface="Cambria Math"/>
                      </a:rPr>
                      <m:t>~</m:t>
                    </m:r>
                    <m:f>
                      <m:fPr>
                        <m:type m:val="lin"/>
                        <m:ctrlPr>
                          <a:rPr lang="pt-BR" altLang="pt-BR" sz="2800" b="0" i="1">
                            <a:solidFill>
                              <a:schemeClr val="tx2"/>
                            </a:solidFill>
                            <a:latin typeface="Cambria Math"/>
                          </a:rPr>
                        </m:ctrlPr>
                      </m:fPr>
                      <m:num>
                        <m:r>
                          <a:rPr lang="pt-BR" altLang="pt-BR" sz="2800" b="0" i="1">
                            <a:solidFill>
                              <a:schemeClr val="tx2"/>
                            </a:solidFill>
                            <a:latin typeface="Cambria Math"/>
                          </a:rPr>
                          <m:t>1</m:t>
                        </m:r>
                      </m:num>
                      <m:den>
                        <m:sSubSup>
                          <m:sSubSupPr>
                            <m:ctrlPr>
                              <a:rPr lang="pt-BR" altLang="pt-BR" sz="2800" b="0" i="1">
                                <a:solidFill>
                                  <a:schemeClr val="tx2"/>
                                </a:solidFill>
                                <a:latin typeface="Cambria Math"/>
                              </a:rPr>
                            </m:ctrlPr>
                          </m:sSubSupPr>
                          <m:e>
                            <m:r>
                              <a:rPr lang="pt-BR" altLang="pt-BR" sz="2800" b="0" i="1">
                                <a:solidFill>
                                  <a:schemeClr val="tx2"/>
                                </a:solidFill>
                                <a:latin typeface="Cambria Math"/>
                              </a:rPr>
                              <m:t>𝑥</m:t>
                            </m:r>
                          </m:e>
                          <m:sub>
                            <m:r>
                              <a:rPr lang="pt-BR" altLang="pt-BR" sz="2800" b="0" i="1">
                                <a:solidFill>
                                  <a:schemeClr val="tx2"/>
                                </a:solidFill>
                                <a:latin typeface="Cambria Math"/>
                              </a:rPr>
                              <m:t>1</m:t>
                            </m:r>
                          </m:sub>
                          <m:sup>
                            <m:r>
                              <a:rPr lang="pt-BR" altLang="pt-BR" sz="2800" b="0" i="1">
                                <a:solidFill>
                                  <a:schemeClr val="tx2"/>
                                </a:solidFill>
                                <a:latin typeface="Cambria Math"/>
                              </a:rPr>
                              <m:t>∞</m:t>
                            </m:r>
                          </m:sup>
                        </m:sSubSup>
                      </m:den>
                    </m:f>
                  </m:oMath>
                </a14:m>
                <a:endParaRPr lang="pt-BR" altLang="pt-BR" sz="2800" b="0" dirty="0">
                  <a:solidFill>
                    <a:schemeClr val="tx2"/>
                  </a:solidFill>
                  <a:latin typeface="Arial" charset="0"/>
                </a:endParaRPr>
              </a:p>
              <a:p>
                <a:pPr algn="just" eaLnBrk="1" hangingPunct="1"/>
                <a:endParaRPr lang="pt-BR" altLang="pt-BR" sz="1200" b="0" dirty="0" smtClean="0">
                  <a:solidFill>
                    <a:srgbClr val="0000FF"/>
                  </a:solidFill>
                  <a:latin typeface="Arial" charset="0"/>
                </a:endParaRPr>
              </a:p>
              <a:p>
                <a:pPr algn="just" eaLnBrk="1" hangingPunct="1"/>
                <a:r>
                  <a:rPr lang="pt-BR" altLang="pt-BR" sz="2800" b="0" dirty="0" smtClean="0">
                    <a:solidFill>
                      <a:srgbClr val="0000FF"/>
                    </a:solidFill>
                    <a:latin typeface="Arial" charset="0"/>
                  </a:rPr>
                  <a:t>As equações de equilíbrio podem ser reescritas para o ELL binário (usando </a:t>
                </a:r>
                <a:r>
                  <a:rPr lang="pt-BR" altLang="pt-BR" sz="2800" b="0" dirty="0" err="1" smtClean="0">
                    <a:solidFill>
                      <a:srgbClr val="0000FF"/>
                    </a:solidFill>
                    <a:latin typeface="Arial" charset="0"/>
                  </a:rPr>
                  <a:t>Margules</a:t>
                </a:r>
                <a:r>
                  <a:rPr lang="pt-BR" altLang="pt-BR" sz="2800" b="0" dirty="0" smtClean="0">
                    <a:solidFill>
                      <a:srgbClr val="0000FF"/>
                    </a:solidFill>
                    <a:latin typeface="Arial" charset="0"/>
                  </a:rPr>
                  <a:t> de 1 parâmetro):</a:t>
                </a:r>
              </a:p>
              <a:p>
                <a:pPr algn="just" eaLnBrk="1" hangingPunct="1"/>
                <a14:m>
                  <m:oMathPara xmlns:m="http://schemas.openxmlformats.org/officeDocument/2006/math">
                    <m:oMathParaPr>
                      <m:jc m:val="centerGroup"/>
                    </m:oMathParaPr>
                    <m:oMath xmlns:m="http://schemas.openxmlformats.org/officeDocument/2006/math">
                      <m:r>
                        <m:rPr>
                          <m:sty m:val="p"/>
                        </m:rPr>
                        <a:rPr lang="pt-BR" altLang="pt-BR" sz="2800" b="0">
                          <a:solidFill>
                            <a:srgbClr val="0000FF"/>
                          </a:solidFill>
                          <a:latin typeface="Cambria Math"/>
                        </a:rPr>
                        <m:t>ln</m:t>
                      </m:r>
                      <m:r>
                        <a:rPr lang="pt-BR" altLang="pt-BR" sz="2800" b="0" i="1">
                          <a:solidFill>
                            <a:srgbClr val="0000FF"/>
                          </a:solidFill>
                          <a:latin typeface="Cambria Math"/>
                        </a:rPr>
                        <m:t>⁡(</m:t>
                      </m:r>
                      <m:sSubSup>
                        <m:sSubSupPr>
                          <m:ctrlPr>
                            <a:rPr lang="pt-BR" altLang="pt-BR" sz="2800" b="0" i="1">
                              <a:solidFill>
                                <a:srgbClr val="0000FF"/>
                              </a:solidFill>
                              <a:latin typeface="Cambria Math"/>
                            </a:rPr>
                          </m:ctrlPr>
                        </m:sSubSupPr>
                        <m:e>
                          <m:r>
                            <a:rPr lang="pt-BR" altLang="pt-BR" sz="2800" b="0" i="1">
                              <a:solidFill>
                                <a:srgbClr val="0000FF"/>
                              </a:solidFill>
                              <a:latin typeface="Cambria Math"/>
                            </a:rPr>
                            <m:t>𝛾</m:t>
                          </m:r>
                        </m:e>
                        <m:sub>
                          <m:r>
                            <a:rPr lang="pt-BR" altLang="pt-BR" sz="2800" b="0" i="1">
                              <a:solidFill>
                                <a:srgbClr val="0000FF"/>
                              </a:solidFill>
                              <a:latin typeface="Cambria Math"/>
                            </a:rPr>
                            <m:t>1</m:t>
                          </m:r>
                        </m:sub>
                        <m:sup>
                          <m:r>
                            <a:rPr lang="pt-BR" altLang="pt-BR" sz="2800" b="0" i="1">
                              <a:solidFill>
                                <a:srgbClr val="0000FF"/>
                              </a:solidFill>
                              <a:latin typeface="Cambria Math"/>
                            </a:rPr>
                            <m:t>𝛼</m:t>
                          </m:r>
                        </m:sup>
                      </m:sSubSup>
                      <m:r>
                        <a:rPr lang="pt-BR" altLang="pt-BR" sz="2800" b="0" i="1" smtClean="0">
                          <a:solidFill>
                            <a:srgbClr val="0000FF"/>
                          </a:solidFill>
                          <a:latin typeface="Cambria Math"/>
                        </a:rPr>
                        <m:t>)−</m:t>
                      </m:r>
                      <m:r>
                        <m:rPr>
                          <m:sty m:val="p"/>
                        </m:rPr>
                        <a:rPr lang="pt-BR" altLang="pt-BR" sz="2800" b="0">
                          <a:solidFill>
                            <a:srgbClr val="0000FF"/>
                          </a:solidFill>
                          <a:latin typeface="Cambria Math"/>
                        </a:rPr>
                        <m:t>ln</m:t>
                      </m:r>
                      <m:r>
                        <a:rPr lang="pt-BR" altLang="pt-BR" sz="2800" b="0" i="1">
                          <a:solidFill>
                            <a:srgbClr val="0000FF"/>
                          </a:solidFill>
                          <a:latin typeface="Cambria Math"/>
                        </a:rPr>
                        <m:t>⁡(</m:t>
                      </m:r>
                      <m:sSubSup>
                        <m:sSubSupPr>
                          <m:ctrlPr>
                            <a:rPr lang="pt-BR" altLang="pt-BR" sz="2800" b="0" i="1">
                              <a:solidFill>
                                <a:srgbClr val="0000FF"/>
                              </a:solidFill>
                              <a:latin typeface="Cambria Math"/>
                            </a:rPr>
                          </m:ctrlPr>
                        </m:sSubSupPr>
                        <m:e>
                          <m:r>
                            <a:rPr lang="pt-BR" altLang="pt-BR" sz="2800" b="0" i="1">
                              <a:solidFill>
                                <a:srgbClr val="0000FF"/>
                              </a:solidFill>
                              <a:latin typeface="Cambria Math"/>
                            </a:rPr>
                            <m:t>𝛾</m:t>
                          </m:r>
                        </m:e>
                        <m:sub>
                          <m:r>
                            <a:rPr lang="pt-BR" altLang="pt-BR" sz="2800" b="0" i="1">
                              <a:solidFill>
                                <a:srgbClr val="0000FF"/>
                              </a:solidFill>
                              <a:latin typeface="Cambria Math"/>
                            </a:rPr>
                            <m:t>1</m:t>
                          </m:r>
                        </m:sub>
                        <m:sup>
                          <m:r>
                            <a:rPr lang="pt-BR" altLang="pt-BR" sz="2800" b="0" i="1" smtClean="0">
                              <a:solidFill>
                                <a:srgbClr val="0000FF"/>
                              </a:solidFill>
                              <a:latin typeface="Cambria Math"/>
                            </a:rPr>
                            <m:t>𝛽</m:t>
                          </m:r>
                        </m:sup>
                      </m:sSubSup>
                      <m:r>
                        <a:rPr lang="pt-BR" altLang="pt-BR" sz="2800" b="0" i="1">
                          <a:solidFill>
                            <a:srgbClr val="0000FF"/>
                          </a:solidFill>
                          <a:latin typeface="Cambria Math"/>
                        </a:rPr>
                        <m:t>)=</m:t>
                      </m:r>
                      <m:r>
                        <a:rPr lang="pt-BR" altLang="pt-BR" sz="2800" b="0" i="1" smtClean="0">
                          <a:solidFill>
                            <a:srgbClr val="0000FF"/>
                          </a:solidFill>
                          <a:latin typeface="Cambria Math"/>
                        </a:rPr>
                        <m:t>𝐴</m:t>
                      </m:r>
                      <m:sSup>
                        <m:sSupPr>
                          <m:ctrlPr>
                            <a:rPr lang="pt-BR" altLang="pt-BR" sz="2800" b="0" i="1" smtClean="0">
                              <a:solidFill>
                                <a:srgbClr val="0000FF"/>
                              </a:solidFill>
                              <a:latin typeface="Cambria Math"/>
                            </a:rPr>
                          </m:ctrlPr>
                        </m:sSupPr>
                        <m:e>
                          <m:d>
                            <m:dPr>
                              <m:ctrlPr>
                                <a:rPr lang="pt-BR" altLang="pt-BR" sz="2800" b="0" i="1" smtClean="0">
                                  <a:solidFill>
                                    <a:srgbClr val="0000FF"/>
                                  </a:solidFill>
                                  <a:latin typeface="Cambria Math"/>
                                </a:rPr>
                              </m:ctrlPr>
                            </m:dPr>
                            <m:e>
                              <m:sSubSup>
                                <m:sSubSupPr>
                                  <m:ctrlPr>
                                    <a:rPr lang="pt-BR" altLang="pt-BR" sz="2800" b="0" i="1">
                                      <a:solidFill>
                                        <a:srgbClr val="0000FF"/>
                                      </a:solidFill>
                                      <a:latin typeface="Cambria Math"/>
                                    </a:rPr>
                                  </m:ctrlPr>
                                </m:sSubSupPr>
                                <m:e>
                                  <m:r>
                                    <a:rPr lang="pt-BR" altLang="pt-BR" sz="2800" b="0" i="1">
                                      <a:solidFill>
                                        <a:srgbClr val="0000FF"/>
                                      </a:solidFill>
                                      <a:latin typeface="Cambria Math"/>
                                    </a:rPr>
                                    <m:t>𝑥</m:t>
                                  </m:r>
                                </m:e>
                                <m:sub>
                                  <m:r>
                                    <a:rPr lang="pt-BR" altLang="pt-BR" sz="2800" b="0" i="1" smtClean="0">
                                      <a:solidFill>
                                        <a:srgbClr val="0000FF"/>
                                      </a:solidFill>
                                      <a:latin typeface="Cambria Math"/>
                                    </a:rPr>
                                    <m:t>2</m:t>
                                  </m:r>
                                </m:sub>
                                <m:sup>
                                  <m:r>
                                    <a:rPr lang="pt-BR" altLang="pt-BR" sz="2800" b="0" i="1">
                                      <a:solidFill>
                                        <a:srgbClr val="0000FF"/>
                                      </a:solidFill>
                                      <a:latin typeface="Cambria Math"/>
                                    </a:rPr>
                                    <m:t>𝛼</m:t>
                                  </m:r>
                                </m:sup>
                              </m:sSubSup>
                            </m:e>
                          </m:d>
                        </m:e>
                        <m:sup>
                          <m:r>
                            <a:rPr lang="pt-BR" altLang="pt-BR" sz="2800" b="0" i="1" smtClean="0">
                              <a:solidFill>
                                <a:srgbClr val="0000FF"/>
                              </a:solidFill>
                              <a:latin typeface="Cambria Math"/>
                            </a:rPr>
                            <m:t>2</m:t>
                          </m:r>
                        </m:sup>
                      </m:sSup>
                      <m:r>
                        <a:rPr lang="pt-BR" altLang="pt-BR" sz="2800" b="0" i="1" smtClean="0">
                          <a:solidFill>
                            <a:srgbClr val="0000FF"/>
                          </a:solidFill>
                          <a:latin typeface="Cambria Math"/>
                        </a:rPr>
                        <m:t>−</m:t>
                      </m:r>
                      <m:r>
                        <a:rPr lang="pt-BR" altLang="pt-BR" sz="2800" b="0" i="1">
                          <a:solidFill>
                            <a:srgbClr val="0000FF"/>
                          </a:solidFill>
                          <a:latin typeface="Cambria Math"/>
                        </a:rPr>
                        <m:t>𝐴</m:t>
                      </m:r>
                      <m:sSup>
                        <m:sSupPr>
                          <m:ctrlPr>
                            <a:rPr lang="pt-BR" altLang="pt-BR" sz="2800" b="0" i="1">
                              <a:solidFill>
                                <a:srgbClr val="0000FF"/>
                              </a:solidFill>
                              <a:latin typeface="Cambria Math"/>
                            </a:rPr>
                          </m:ctrlPr>
                        </m:sSupPr>
                        <m:e>
                          <m:d>
                            <m:dPr>
                              <m:ctrlPr>
                                <a:rPr lang="pt-BR" altLang="pt-BR" sz="2800" b="0" i="1">
                                  <a:solidFill>
                                    <a:srgbClr val="0000FF"/>
                                  </a:solidFill>
                                  <a:latin typeface="Cambria Math"/>
                                </a:rPr>
                              </m:ctrlPr>
                            </m:dPr>
                            <m:e>
                              <m:sSubSup>
                                <m:sSubSupPr>
                                  <m:ctrlPr>
                                    <a:rPr lang="pt-BR" altLang="pt-BR" sz="2800" b="0" i="1">
                                      <a:solidFill>
                                        <a:srgbClr val="0000FF"/>
                                      </a:solidFill>
                                      <a:latin typeface="Cambria Math"/>
                                    </a:rPr>
                                  </m:ctrlPr>
                                </m:sSubSupPr>
                                <m:e>
                                  <m:r>
                                    <a:rPr lang="pt-BR" altLang="pt-BR" sz="2800" b="0" i="1">
                                      <a:solidFill>
                                        <a:srgbClr val="0000FF"/>
                                      </a:solidFill>
                                      <a:latin typeface="Cambria Math"/>
                                    </a:rPr>
                                    <m:t>𝑥</m:t>
                                  </m:r>
                                </m:e>
                                <m:sub>
                                  <m:r>
                                    <a:rPr lang="pt-BR" altLang="pt-BR" sz="2800" b="0" i="1">
                                      <a:solidFill>
                                        <a:srgbClr val="0000FF"/>
                                      </a:solidFill>
                                      <a:latin typeface="Cambria Math"/>
                                    </a:rPr>
                                    <m:t>2</m:t>
                                  </m:r>
                                </m:sub>
                                <m:sup>
                                  <m:r>
                                    <a:rPr lang="pt-BR" altLang="pt-BR" sz="2800" b="0" i="1" smtClean="0">
                                      <a:solidFill>
                                        <a:srgbClr val="0000FF"/>
                                      </a:solidFill>
                                      <a:latin typeface="Cambria Math"/>
                                    </a:rPr>
                                    <m:t>𝛽</m:t>
                                  </m:r>
                                </m:sup>
                              </m:sSubSup>
                            </m:e>
                          </m:d>
                        </m:e>
                        <m:sup>
                          <m:r>
                            <a:rPr lang="pt-BR" altLang="pt-BR" sz="2800" b="0" i="1">
                              <a:solidFill>
                                <a:srgbClr val="0000FF"/>
                              </a:solidFill>
                              <a:latin typeface="Cambria Math"/>
                            </a:rPr>
                            <m:t>2</m:t>
                          </m:r>
                        </m:sup>
                      </m:sSup>
                      <m:r>
                        <a:rPr lang="pt-BR" altLang="pt-BR" sz="2800" b="0" i="1" smtClean="0">
                          <a:solidFill>
                            <a:srgbClr val="0000FF"/>
                          </a:solidFill>
                          <a:latin typeface="Cambria Math"/>
                        </a:rPr>
                        <m:t>=</m:t>
                      </m:r>
                      <m:r>
                        <m:rPr>
                          <m:sty m:val="p"/>
                        </m:rPr>
                        <a:rPr lang="pt-BR" altLang="pt-BR" sz="2800" b="0">
                          <a:solidFill>
                            <a:srgbClr val="0000FF"/>
                          </a:solidFill>
                          <a:latin typeface="Cambria Math"/>
                        </a:rPr>
                        <m:t>ln</m:t>
                      </m:r>
                      <m:r>
                        <a:rPr lang="pt-BR" altLang="pt-BR" sz="2800" b="0" i="1">
                          <a:solidFill>
                            <a:srgbClr val="0000FF"/>
                          </a:solidFill>
                          <a:latin typeface="Cambria Math"/>
                        </a:rPr>
                        <m:t>⁡(</m:t>
                      </m:r>
                      <m:f>
                        <m:fPr>
                          <m:type m:val="lin"/>
                          <m:ctrlPr>
                            <a:rPr lang="pt-BR" altLang="pt-BR" sz="2800" b="0" i="1">
                              <a:solidFill>
                                <a:srgbClr val="0000FF"/>
                              </a:solidFill>
                              <a:latin typeface="Cambria Math"/>
                            </a:rPr>
                          </m:ctrlPr>
                        </m:fPr>
                        <m:num>
                          <m:sSubSup>
                            <m:sSubSupPr>
                              <m:ctrlPr>
                                <a:rPr lang="pt-BR" altLang="pt-BR" sz="2800" b="0" i="1">
                                  <a:solidFill>
                                    <a:srgbClr val="0000FF"/>
                                  </a:solidFill>
                                  <a:latin typeface="Cambria Math"/>
                                </a:rPr>
                              </m:ctrlPr>
                            </m:sSubSupPr>
                            <m:e>
                              <m:r>
                                <a:rPr lang="pt-BR" altLang="pt-BR" sz="2800" b="0" i="1">
                                  <a:solidFill>
                                    <a:srgbClr val="0000FF"/>
                                  </a:solidFill>
                                  <a:latin typeface="Cambria Math"/>
                                </a:rPr>
                                <m:t>𝑥</m:t>
                              </m:r>
                            </m:e>
                            <m:sub>
                              <m:r>
                                <a:rPr lang="pt-BR" altLang="pt-BR" sz="2800" b="0" i="1">
                                  <a:solidFill>
                                    <a:srgbClr val="0000FF"/>
                                  </a:solidFill>
                                  <a:latin typeface="Cambria Math"/>
                                </a:rPr>
                                <m:t>1</m:t>
                              </m:r>
                            </m:sub>
                            <m:sup>
                              <m:r>
                                <a:rPr lang="pt-BR" altLang="pt-BR" sz="2800" b="0" i="1">
                                  <a:solidFill>
                                    <a:srgbClr val="0000FF"/>
                                  </a:solidFill>
                                  <a:latin typeface="Cambria Math"/>
                                </a:rPr>
                                <m:t>𝛽</m:t>
                              </m:r>
                            </m:sup>
                          </m:sSubSup>
                        </m:num>
                        <m:den>
                          <m:sSubSup>
                            <m:sSubSupPr>
                              <m:ctrlPr>
                                <a:rPr lang="pt-BR" altLang="pt-BR" sz="2800" b="0" i="1">
                                  <a:solidFill>
                                    <a:srgbClr val="0000FF"/>
                                  </a:solidFill>
                                  <a:latin typeface="Cambria Math"/>
                                </a:rPr>
                              </m:ctrlPr>
                            </m:sSubSupPr>
                            <m:e>
                              <m:r>
                                <a:rPr lang="pt-BR" altLang="pt-BR" sz="2800" b="0" i="1">
                                  <a:solidFill>
                                    <a:srgbClr val="0000FF"/>
                                  </a:solidFill>
                                  <a:latin typeface="Cambria Math"/>
                                </a:rPr>
                                <m:t>𝑥</m:t>
                              </m:r>
                            </m:e>
                            <m:sub>
                              <m:r>
                                <a:rPr lang="pt-BR" altLang="pt-BR" sz="2800" b="0" i="1">
                                  <a:solidFill>
                                    <a:srgbClr val="0000FF"/>
                                  </a:solidFill>
                                  <a:latin typeface="Cambria Math"/>
                                </a:rPr>
                                <m:t>1</m:t>
                              </m:r>
                            </m:sub>
                            <m:sup>
                              <m:r>
                                <a:rPr lang="pt-BR" altLang="pt-BR" sz="2800" b="0" i="1">
                                  <a:solidFill>
                                    <a:srgbClr val="0000FF"/>
                                  </a:solidFill>
                                  <a:latin typeface="Cambria Math"/>
                                </a:rPr>
                                <m:t>𝛼</m:t>
                              </m:r>
                            </m:sup>
                          </m:sSubSup>
                        </m:den>
                      </m:f>
                      <m:r>
                        <a:rPr lang="pt-BR" altLang="pt-BR" sz="2800" b="0" i="1">
                          <a:solidFill>
                            <a:srgbClr val="0000FF"/>
                          </a:solidFill>
                          <a:latin typeface="Cambria Math"/>
                        </a:rPr>
                        <m:t>)</m:t>
                      </m:r>
                      <m:r>
                        <a:rPr lang="pt-BR" altLang="pt-BR" sz="2800" b="0" i="1" smtClean="0">
                          <a:solidFill>
                            <a:srgbClr val="0000FF"/>
                          </a:solidFill>
                          <a:latin typeface="Cambria Math"/>
                        </a:rPr>
                        <m:t>∴</m:t>
                      </m:r>
                    </m:oMath>
                  </m:oMathPara>
                </a14:m>
                <a:endParaRPr lang="pt-BR" altLang="pt-BR" sz="2800" b="0" dirty="0" smtClean="0">
                  <a:solidFill>
                    <a:srgbClr val="0000FF"/>
                  </a:solidFill>
                  <a:latin typeface="Arial" charset="0"/>
                </a:endParaRPr>
              </a:p>
              <a:p>
                <a:pPr algn="just" eaLnBrk="1" hangingPunct="1"/>
                <a14:m>
                  <m:oMathPara xmlns:m="http://schemas.openxmlformats.org/officeDocument/2006/math">
                    <m:oMathParaPr>
                      <m:jc m:val="centerGroup"/>
                    </m:oMathParaPr>
                    <m:oMath xmlns:m="http://schemas.openxmlformats.org/officeDocument/2006/math">
                      <m:r>
                        <a:rPr lang="pt-BR" altLang="pt-BR" sz="2800" b="0" i="1">
                          <a:solidFill>
                            <a:srgbClr val="0000FF"/>
                          </a:solidFill>
                          <a:latin typeface="Cambria Math"/>
                        </a:rPr>
                        <m:t>𝐴</m:t>
                      </m:r>
                      <m:r>
                        <a:rPr lang="pt-BR" altLang="pt-BR" sz="2800" b="0" i="1">
                          <a:solidFill>
                            <a:srgbClr val="0000FF"/>
                          </a:solidFill>
                          <a:latin typeface="Cambria Math"/>
                        </a:rPr>
                        <m:t>=</m:t>
                      </m:r>
                      <m:f>
                        <m:fPr>
                          <m:ctrlPr>
                            <a:rPr lang="pt-BR" altLang="pt-BR" sz="2800" b="0" i="1">
                              <a:solidFill>
                                <a:srgbClr val="0000FF"/>
                              </a:solidFill>
                              <a:latin typeface="Cambria Math"/>
                            </a:rPr>
                          </m:ctrlPr>
                        </m:fPr>
                        <m:num>
                          <m:r>
                            <m:rPr>
                              <m:sty m:val="p"/>
                            </m:rPr>
                            <a:rPr lang="pt-BR" altLang="pt-BR" sz="2800" b="0">
                              <a:solidFill>
                                <a:srgbClr val="0000FF"/>
                              </a:solidFill>
                              <a:latin typeface="Cambria Math"/>
                            </a:rPr>
                            <m:t>ln</m:t>
                          </m:r>
                          <m:r>
                            <a:rPr lang="pt-BR" altLang="pt-BR" sz="2800" b="0" i="1">
                              <a:solidFill>
                                <a:srgbClr val="0000FF"/>
                              </a:solidFill>
                              <a:latin typeface="Cambria Math"/>
                            </a:rPr>
                            <m:t>⁡(</m:t>
                          </m:r>
                          <m:f>
                            <m:fPr>
                              <m:type m:val="lin"/>
                              <m:ctrlPr>
                                <a:rPr lang="pt-BR" altLang="pt-BR" sz="2800" b="0" i="1">
                                  <a:solidFill>
                                    <a:srgbClr val="0000FF"/>
                                  </a:solidFill>
                                  <a:latin typeface="Cambria Math"/>
                                </a:rPr>
                              </m:ctrlPr>
                            </m:fPr>
                            <m:num>
                              <m:sSubSup>
                                <m:sSubSupPr>
                                  <m:ctrlPr>
                                    <a:rPr lang="pt-BR" altLang="pt-BR" sz="2800" b="0" i="1">
                                      <a:solidFill>
                                        <a:srgbClr val="0000FF"/>
                                      </a:solidFill>
                                      <a:latin typeface="Cambria Math"/>
                                    </a:rPr>
                                  </m:ctrlPr>
                                </m:sSubSupPr>
                                <m:e>
                                  <m:r>
                                    <a:rPr lang="pt-BR" altLang="pt-BR" sz="2800" b="0" i="1">
                                      <a:solidFill>
                                        <a:srgbClr val="0000FF"/>
                                      </a:solidFill>
                                      <a:latin typeface="Cambria Math"/>
                                    </a:rPr>
                                    <m:t>𝑥</m:t>
                                  </m:r>
                                </m:e>
                                <m:sub>
                                  <m:r>
                                    <a:rPr lang="pt-BR" altLang="pt-BR" sz="2800" b="0" i="1">
                                      <a:solidFill>
                                        <a:srgbClr val="0000FF"/>
                                      </a:solidFill>
                                      <a:latin typeface="Cambria Math"/>
                                    </a:rPr>
                                    <m:t>1</m:t>
                                  </m:r>
                                </m:sub>
                                <m:sup>
                                  <m:r>
                                    <a:rPr lang="pt-BR" altLang="pt-BR" sz="2800" b="0" i="1">
                                      <a:solidFill>
                                        <a:srgbClr val="0000FF"/>
                                      </a:solidFill>
                                      <a:latin typeface="Cambria Math"/>
                                    </a:rPr>
                                    <m:t>𝛽</m:t>
                                  </m:r>
                                </m:sup>
                              </m:sSubSup>
                            </m:num>
                            <m:den>
                              <m:sSubSup>
                                <m:sSubSupPr>
                                  <m:ctrlPr>
                                    <a:rPr lang="pt-BR" altLang="pt-BR" sz="2800" b="0" i="1">
                                      <a:solidFill>
                                        <a:srgbClr val="0000FF"/>
                                      </a:solidFill>
                                      <a:latin typeface="Cambria Math"/>
                                    </a:rPr>
                                  </m:ctrlPr>
                                </m:sSubSupPr>
                                <m:e>
                                  <m:r>
                                    <a:rPr lang="pt-BR" altLang="pt-BR" sz="2800" b="0" i="1">
                                      <a:solidFill>
                                        <a:srgbClr val="0000FF"/>
                                      </a:solidFill>
                                      <a:latin typeface="Cambria Math"/>
                                    </a:rPr>
                                    <m:t>𝑥</m:t>
                                  </m:r>
                                </m:e>
                                <m:sub>
                                  <m:r>
                                    <a:rPr lang="pt-BR" altLang="pt-BR" sz="2800" b="0" i="1">
                                      <a:solidFill>
                                        <a:srgbClr val="0000FF"/>
                                      </a:solidFill>
                                      <a:latin typeface="Cambria Math"/>
                                    </a:rPr>
                                    <m:t>1</m:t>
                                  </m:r>
                                </m:sub>
                                <m:sup>
                                  <m:r>
                                    <a:rPr lang="pt-BR" altLang="pt-BR" sz="2800" b="0" i="1">
                                      <a:solidFill>
                                        <a:srgbClr val="0000FF"/>
                                      </a:solidFill>
                                      <a:latin typeface="Cambria Math"/>
                                    </a:rPr>
                                    <m:t>𝛼</m:t>
                                  </m:r>
                                </m:sup>
                              </m:sSubSup>
                            </m:den>
                          </m:f>
                          <m:r>
                            <a:rPr lang="pt-BR" altLang="pt-BR" sz="2800" b="0" i="1">
                              <a:solidFill>
                                <a:srgbClr val="0000FF"/>
                              </a:solidFill>
                              <a:latin typeface="Cambria Math"/>
                            </a:rPr>
                            <m:t>)</m:t>
                          </m:r>
                        </m:num>
                        <m:den>
                          <m:sSup>
                            <m:sSupPr>
                              <m:ctrlPr>
                                <a:rPr lang="pt-BR" altLang="pt-BR" sz="2800" b="0" i="1">
                                  <a:solidFill>
                                    <a:srgbClr val="0000FF"/>
                                  </a:solidFill>
                                  <a:latin typeface="Cambria Math"/>
                                </a:rPr>
                              </m:ctrlPr>
                            </m:sSupPr>
                            <m:e>
                              <m:d>
                                <m:dPr>
                                  <m:ctrlPr>
                                    <a:rPr lang="pt-BR" altLang="pt-BR" sz="2800" b="0" i="1">
                                      <a:solidFill>
                                        <a:srgbClr val="0000FF"/>
                                      </a:solidFill>
                                      <a:latin typeface="Cambria Math"/>
                                    </a:rPr>
                                  </m:ctrlPr>
                                </m:dPr>
                                <m:e>
                                  <m:sSubSup>
                                    <m:sSubSupPr>
                                      <m:ctrlPr>
                                        <a:rPr lang="pt-BR" altLang="pt-BR" sz="2800" b="0" i="1">
                                          <a:solidFill>
                                            <a:srgbClr val="0000FF"/>
                                          </a:solidFill>
                                          <a:latin typeface="Cambria Math"/>
                                        </a:rPr>
                                      </m:ctrlPr>
                                    </m:sSubSupPr>
                                    <m:e>
                                      <m:r>
                                        <a:rPr lang="pt-BR" altLang="pt-BR" sz="2800" b="0" i="1">
                                          <a:solidFill>
                                            <a:srgbClr val="0000FF"/>
                                          </a:solidFill>
                                          <a:latin typeface="Cambria Math"/>
                                        </a:rPr>
                                        <m:t>𝑥</m:t>
                                      </m:r>
                                    </m:e>
                                    <m:sub>
                                      <m:r>
                                        <a:rPr lang="pt-BR" altLang="pt-BR" sz="2800" b="0" i="1">
                                          <a:solidFill>
                                            <a:srgbClr val="0000FF"/>
                                          </a:solidFill>
                                          <a:latin typeface="Cambria Math"/>
                                        </a:rPr>
                                        <m:t>2</m:t>
                                      </m:r>
                                    </m:sub>
                                    <m:sup>
                                      <m:r>
                                        <a:rPr lang="pt-BR" altLang="pt-BR" sz="2800" b="0" i="1">
                                          <a:solidFill>
                                            <a:srgbClr val="0000FF"/>
                                          </a:solidFill>
                                          <a:latin typeface="Cambria Math"/>
                                        </a:rPr>
                                        <m:t>𝛼</m:t>
                                      </m:r>
                                    </m:sup>
                                  </m:sSubSup>
                                </m:e>
                              </m:d>
                            </m:e>
                            <m:sup>
                              <m:r>
                                <a:rPr lang="pt-BR" altLang="pt-BR" sz="2800" b="0" i="1">
                                  <a:solidFill>
                                    <a:srgbClr val="0000FF"/>
                                  </a:solidFill>
                                  <a:latin typeface="Cambria Math"/>
                                </a:rPr>
                                <m:t>2</m:t>
                              </m:r>
                            </m:sup>
                          </m:sSup>
                          <m:r>
                            <a:rPr lang="pt-BR" altLang="pt-BR" sz="2800" b="0" i="1">
                              <a:solidFill>
                                <a:srgbClr val="0000FF"/>
                              </a:solidFill>
                              <a:latin typeface="Cambria Math"/>
                            </a:rPr>
                            <m:t>−</m:t>
                          </m:r>
                          <m:sSup>
                            <m:sSupPr>
                              <m:ctrlPr>
                                <a:rPr lang="pt-BR" altLang="pt-BR" sz="2800" b="0" i="1">
                                  <a:solidFill>
                                    <a:srgbClr val="0000FF"/>
                                  </a:solidFill>
                                  <a:latin typeface="Cambria Math"/>
                                </a:rPr>
                              </m:ctrlPr>
                            </m:sSupPr>
                            <m:e>
                              <m:r>
                                <a:rPr lang="pt-BR" altLang="pt-BR" sz="2800" b="0" i="1" smtClean="0">
                                  <a:solidFill>
                                    <a:srgbClr val="0000FF"/>
                                  </a:solidFill>
                                  <a:latin typeface="Cambria Math"/>
                                </a:rPr>
                                <m:t>(</m:t>
                              </m:r>
                              <m:sSubSup>
                                <m:sSubSupPr>
                                  <m:ctrlPr>
                                    <a:rPr lang="pt-BR" altLang="pt-BR" sz="2800" b="0" i="1">
                                      <a:solidFill>
                                        <a:srgbClr val="0000FF"/>
                                      </a:solidFill>
                                      <a:latin typeface="Cambria Math"/>
                                    </a:rPr>
                                  </m:ctrlPr>
                                </m:sSubSupPr>
                                <m:e>
                                  <m:r>
                                    <a:rPr lang="pt-BR" altLang="pt-BR" sz="2800" b="0" i="1">
                                      <a:solidFill>
                                        <a:srgbClr val="0000FF"/>
                                      </a:solidFill>
                                      <a:latin typeface="Cambria Math"/>
                                    </a:rPr>
                                    <m:t>𝑥</m:t>
                                  </m:r>
                                </m:e>
                                <m:sub>
                                  <m:r>
                                    <a:rPr lang="pt-BR" altLang="pt-BR" sz="2800" b="0" i="1">
                                      <a:solidFill>
                                        <a:srgbClr val="0000FF"/>
                                      </a:solidFill>
                                      <a:latin typeface="Cambria Math"/>
                                    </a:rPr>
                                    <m:t>2</m:t>
                                  </m:r>
                                </m:sub>
                                <m:sup>
                                  <m:r>
                                    <a:rPr lang="pt-BR" altLang="pt-BR" sz="2800" b="0" i="1">
                                      <a:solidFill>
                                        <a:srgbClr val="0000FF"/>
                                      </a:solidFill>
                                      <a:latin typeface="Cambria Math"/>
                                    </a:rPr>
                                    <m:t>𝛽</m:t>
                                  </m:r>
                                </m:sup>
                              </m:sSubSup>
                              <m:r>
                                <a:rPr lang="pt-BR" altLang="pt-BR" sz="2800" b="0" i="1" smtClean="0">
                                  <a:solidFill>
                                    <a:srgbClr val="0000FF"/>
                                  </a:solidFill>
                                  <a:latin typeface="Cambria Math"/>
                                </a:rPr>
                                <m:t>)</m:t>
                              </m:r>
                            </m:e>
                            <m:sup>
                              <m:r>
                                <a:rPr lang="pt-BR" altLang="pt-BR" sz="2800" b="0" i="1">
                                  <a:solidFill>
                                    <a:srgbClr val="0000FF"/>
                                  </a:solidFill>
                                  <a:latin typeface="Cambria Math"/>
                                </a:rPr>
                                <m:t>2</m:t>
                              </m:r>
                            </m:sup>
                          </m:sSup>
                        </m:den>
                      </m:f>
                      <m:r>
                        <a:rPr lang="pt-BR" altLang="pt-BR" sz="2800" b="0" i="1">
                          <a:solidFill>
                            <a:srgbClr val="0000FF"/>
                          </a:solidFill>
                          <a:latin typeface="Cambria Math"/>
                        </a:rPr>
                        <m:t>=</m:t>
                      </m:r>
                      <m:f>
                        <m:fPr>
                          <m:ctrlPr>
                            <a:rPr lang="pt-BR" altLang="pt-BR" sz="2800" b="0" i="1">
                              <a:solidFill>
                                <a:srgbClr val="0000FF"/>
                              </a:solidFill>
                              <a:latin typeface="Cambria Math"/>
                            </a:rPr>
                          </m:ctrlPr>
                        </m:fPr>
                        <m:num>
                          <m:r>
                            <m:rPr>
                              <m:sty m:val="p"/>
                            </m:rPr>
                            <a:rPr lang="pt-BR" altLang="pt-BR" sz="2800" b="0" i="0">
                              <a:solidFill>
                                <a:srgbClr val="0000FF"/>
                              </a:solidFill>
                              <a:latin typeface="Cambria Math"/>
                            </a:rPr>
                            <m:t>ln</m:t>
                          </m:r>
                          <m:r>
                            <a:rPr lang="pt-BR" altLang="pt-BR" sz="2800" b="0" i="1" smtClean="0">
                              <a:solidFill>
                                <a:srgbClr val="0000FF"/>
                              </a:solidFill>
                              <a:latin typeface="Cambria Math"/>
                            </a:rPr>
                            <m:t>⁡(</m:t>
                          </m:r>
                          <m:f>
                            <m:fPr>
                              <m:type m:val="lin"/>
                              <m:ctrlPr>
                                <a:rPr lang="pt-BR" altLang="pt-BR" sz="2800" b="0" i="1">
                                  <a:solidFill>
                                    <a:srgbClr val="0000FF"/>
                                  </a:solidFill>
                                  <a:latin typeface="Cambria Math"/>
                                </a:rPr>
                              </m:ctrlPr>
                            </m:fPr>
                            <m:num>
                              <m:sSubSup>
                                <m:sSubSupPr>
                                  <m:ctrlPr>
                                    <a:rPr lang="pt-BR" altLang="pt-BR" sz="2800" b="0" i="1">
                                      <a:solidFill>
                                        <a:srgbClr val="0000FF"/>
                                      </a:solidFill>
                                      <a:latin typeface="Cambria Math"/>
                                    </a:rPr>
                                  </m:ctrlPr>
                                </m:sSubSupPr>
                                <m:e>
                                  <m:r>
                                    <a:rPr lang="pt-BR" altLang="pt-BR" sz="2800" b="0" i="1">
                                      <a:solidFill>
                                        <a:srgbClr val="0000FF"/>
                                      </a:solidFill>
                                      <a:latin typeface="Cambria Math"/>
                                    </a:rPr>
                                    <m:t>𝑥</m:t>
                                  </m:r>
                                </m:e>
                                <m:sub>
                                  <m:r>
                                    <a:rPr lang="pt-BR" altLang="pt-BR" sz="2800" b="0" i="1" smtClean="0">
                                      <a:solidFill>
                                        <a:srgbClr val="0000FF"/>
                                      </a:solidFill>
                                      <a:latin typeface="Cambria Math"/>
                                    </a:rPr>
                                    <m:t>2</m:t>
                                  </m:r>
                                </m:sub>
                                <m:sup>
                                  <m:r>
                                    <a:rPr lang="pt-BR" altLang="pt-BR" sz="2800" b="0" i="1">
                                      <a:solidFill>
                                        <a:srgbClr val="0000FF"/>
                                      </a:solidFill>
                                      <a:latin typeface="Cambria Math"/>
                                    </a:rPr>
                                    <m:t>𝛽</m:t>
                                  </m:r>
                                </m:sup>
                              </m:sSubSup>
                            </m:num>
                            <m:den>
                              <m:sSubSup>
                                <m:sSubSupPr>
                                  <m:ctrlPr>
                                    <a:rPr lang="pt-BR" altLang="pt-BR" sz="2800" b="0" i="1">
                                      <a:solidFill>
                                        <a:srgbClr val="0000FF"/>
                                      </a:solidFill>
                                      <a:latin typeface="Cambria Math"/>
                                    </a:rPr>
                                  </m:ctrlPr>
                                </m:sSubSupPr>
                                <m:e>
                                  <m:r>
                                    <a:rPr lang="pt-BR" altLang="pt-BR" sz="2800" b="0" i="1">
                                      <a:solidFill>
                                        <a:srgbClr val="0000FF"/>
                                      </a:solidFill>
                                      <a:latin typeface="Cambria Math"/>
                                    </a:rPr>
                                    <m:t>𝑥</m:t>
                                  </m:r>
                                </m:e>
                                <m:sub>
                                  <m:r>
                                    <a:rPr lang="pt-BR" altLang="pt-BR" sz="2800" b="0" i="1" smtClean="0">
                                      <a:solidFill>
                                        <a:srgbClr val="0000FF"/>
                                      </a:solidFill>
                                      <a:latin typeface="Cambria Math"/>
                                    </a:rPr>
                                    <m:t>2</m:t>
                                  </m:r>
                                </m:sub>
                                <m:sup>
                                  <m:r>
                                    <a:rPr lang="pt-BR" altLang="pt-BR" sz="2800" b="0" i="1">
                                      <a:solidFill>
                                        <a:srgbClr val="0000FF"/>
                                      </a:solidFill>
                                      <a:latin typeface="Cambria Math"/>
                                    </a:rPr>
                                    <m:t>𝛼</m:t>
                                  </m:r>
                                </m:sup>
                              </m:sSubSup>
                            </m:den>
                          </m:f>
                          <m:r>
                            <a:rPr lang="pt-BR" altLang="pt-BR" sz="2800" b="0" i="1" smtClean="0">
                              <a:solidFill>
                                <a:srgbClr val="0000FF"/>
                              </a:solidFill>
                              <a:latin typeface="Cambria Math"/>
                            </a:rPr>
                            <m:t>)</m:t>
                          </m:r>
                        </m:num>
                        <m:den>
                          <m:sSup>
                            <m:sSupPr>
                              <m:ctrlPr>
                                <a:rPr lang="pt-BR" altLang="pt-BR" sz="2800" b="0" i="1">
                                  <a:solidFill>
                                    <a:srgbClr val="0000FF"/>
                                  </a:solidFill>
                                  <a:latin typeface="Cambria Math"/>
                                </a:rPr>
                              </m:ctrlPr>
                            </m:sSupPr>
                            <m:e>
                              <m:d>
                                <m:dPr>
                                  <m:ctrlPr>
                                    <a:rPr lang="pt-BR" altLang="pt-BR" sz="2800" b="0" i="1">
                                      <a:solidFill>
                                        <a:srgbClr val="0000FF"/>
                                      </a:solidFill>
                                      <a:latin typeface="Cambria Math"/>
                                    </a:rPr>
                                  </m:ctrlPr>
                                </m:dPr>
                                <m:e>
                                  <m:sSubSup>
                                    <m:sSubSupPr>
                                      <m:ctrlPr>
                                        <a:rPr lang="pt-BR" altLang="pt-BR" sz="2800" b="0" i="1">
                                          <a:solidFill>
                                            <a:srgbClr val="0000FF"/>
                                          </a:solidFill>
                                          <a:latin typeface="Cambria Math"/>
                                        </a:rPr>
                                      </m:ctrlPr>
                                    </m:sSubSupPr>
                                    <m:e>
                                      <m:r>
                                        <a:rPr lang="pt-BR" altLang="pt-BR" sz="2800" b="0" i="1">
                                          <a:solidFill>
                                            <a:srgbClr val="0000FF"/>
                                          </a:solidFill>
                                          <a:latin typeface="Cambria Math"/>
                                        </a:rPr>
                                        <m:t>𝑥</m:t>
                                      </m:r>
                                    </m:e>
                                    <m:sub>
                                      <m:r>
                                        <a:rPr lang="pt-BR" altLang="pt-BR" sz="2800" b="0" i="1" smtClean="0">
                                          <a:solidFill>
                                            <a:srgbClr val="0000FF"/>
                                          </a:solidFill>
                                          <a:latin typeface="Cambria Math"/>
                                        </a:rPr>
                                        <m:t>1</m:t>
                                      </m:r>
                                    </m:sub>
                                    <m:sup>
                                      <m:r>
                                        <a:rPr lang="pt-BR" altLang="pt-BR" sz="2800" b="0" i="1">
                                          <a:solidFill>
                                            <a:srgbClr val="0000FF"/>
                                          </a:solidFill>
                                          <a:latin typeface="Cambria Math"/>
                                        </a:rPr>
                                        <m:t>𝛼</m:t>
                                      </m:r>
                                    </m:sup>
                                  </m:sSubSup>
                                </m:e>
                              </m:d>
                            </m:e>
                            <m:sup>
                              <m:r>
                                <a:rPr lang="pt-BR" altLang="pt-BR" sz="2800" b="0" i="1">
                                  <a:solidFill>
                                    <a:srgbClr val="0000FF"/>
                                  </a:solidFill>
                                  <a:latin typeface="Cambria Math"/>
                                </a:rPr>
                                <m:t>2</m:t>
                              </m:r>
                            </m:sup>
                          </m:sSup>
                          <m:r>
                            <a:rPr lang="pt-BR" altLang="pt-BR" sz="2800" b="0" i="1">
                              <a:solidFill>
                                <a:srgbClr val="0000FF"/>
                              </a:solidFill>
                              <a:latin typeface="Cambria Math"/>
                            </a:rPr>
                            <m:t>−</m:t>
                          </m:r>
                          <m:sSup>
                            <m:sSupPr>
                              <m:ctrlPr>
                                <a:rPr lang="pt-BR" altLang="pt-BR" sz="2800" b="0" i="1">
                                  <a:solidFill>
                                    <a:srgbClr val="0000FF"/>
                                  </a:solidFill>
                                  <a:latin typeface="Cambria Math"/>
                                </a:rPr>
                              </m:ctrlPr>
                            </m:sSupPr>
                            <m:e>
                              <m:r>
                                <a:rPr lang="pt-BR" altLang="pt-BR" sz="2800" b="0" i="1">
                                  <a:solidFill>
                                    <a:srgbClr val="0000FF"/>
                                  </a:solidFill>
                                  <a:latin typeface="Cambria Math"/>
                                </a:rPr>
                                <m:t>(</m:t>
                              </m:r>
                              <m:sSubSup>
                                <m:sSubSupPr>
                                  <m:ctrlPr>
                                    <a:rPr lang="pt-BR" altLang="pt-BR" sz="2800" b="0" i="1">
                                      <a:solidFill>
                                        <a:srgbClr val="0000FF"/>
                                      </a:solidFill>
                                      <a:latin typeface="Cambria Math"/>
                                    </a:rPr>
                                  </m:ctrlPr>
                                </m:sSubSupPr>
                                <m:e>
                                  <m:r>
                                    <a:rPr lang="pt-BR" altLang="pt-BR" sz="2800" b="0" i="1">
                                      <a:solidFill>
                                        <a:srgbClr val="0000FF"/>
                                      </a:solidFill>
                                      <a:latin typeface="Cambria Math"/>
                                    </a:rPr>
                                    <m:t>𝑥</m:t>
                                  </m:r>
                                </m:e>
                                <m:sub>
                                  <m:r>
                                    <a:rPr lang="pt-BR" altLang="pt-BR" sz="2800" b="0" i="1" smtClean="0">
                                      <a:solidFill>
                                        <a:srgbClr val="0000FF"/>
                                      </a:solidFill>
                                      <a:latin typeface="Cambria Math"/>
                                    </a:rPr>
                                    <m:t>1</m:t>
                                  </m:r>
                                </m:sub>
                                <m:sup>
                                  <m:r>
                                    <a:rPr lang="pt-BR" altLang="pt-BR" sz="2800" b="0" i="1">
                                      <a:solidFill>
                                        <a:srgbClr val="0000FF"/>
                                      </a:solidFill>
                                      <a:latin typeface="Cambria Math"/>
                                    </a:rPr>
                                    <m:t>𝛽</m:t>
                                  </m:r>
                                </m:sup>
                              </m:sSubSup>
                              <m:r>
                                <a:rPr lang="pt-BR" altLang="pt-BR" sz="2800" b="0" i="1">
                                  <a:solidFill>
                                    <a:srgbClr val="0000FF"/>
                                  </a:solidFill>
                                  <a:latin typeface="Cambria Math"/>
                                </a:rPr>
                                <m:t>)</m:t>
                              </m:r>
                            </m:e>
                            <m:sup>
                              <m:r>
                                <a:rPr lang="pt-BR" altLang="pt-BR" sz="2800" b="0" i="1">
                                  <a:solidFill>
                                    <a:srgbClr val="0000FF"/>
                                  </a:solidFill>
                                  <a:latin typeface="Cambria Math"/>
                                </a:rPr>
                                <m:t>2</m:t>
                              </m:r>
                            </m:sup>
                          </m:sSup>
                        </m:den>
                      </m:f>
                    </m:oMath>
                  </m:oMathPara>
                </a14:m>
                <a:endParaRPr lang="pt-BR" altLang="pt-BR" sz="2800" b="0" dirty="0" smtClean="0">
                  <a:solidFill>
                    <a:srgbClr val="FF0000"/>
                  </a:solidFill>
                  <a:latin typeface="Arial" charset="0"/>
                </a:endParaRPr>
              </a:p>
              <a:p>
                <a:pPr algn="just" eaLnBrk="1" hangingPunct="1"/>
                <a:endParaRPr lang="pt-BR" altLang="pt-BR" sz="1200" b="0" dirty="0" smtClean="0">
                  <a:solidFill>
                    <a:srgbClr val="008E18"/>
                  </a:solidFill>
                  <a:latin typeface="Arial" charset="0"/>
                </a:endParaRPr>
              </a:p>
              <a:p>
                <a:pPr algn="just" eaLnBrk="1" hangingPunct="1"/>
                <a:r>
                  <a:rPr lang="pt-BR" altLang="pt-BR" sz="2800" b="0" dirty="0" smtClean="0">
                    <a:solidFill>
                      <a:srgbClr val="008E18"/>
                    </a:solidFill>
                    <a:latin typeface="Arial" charset="0"/>
                  </a:rPr>
                  <a:t>Como só há 1 parâmetro no modelo, a obtenção do parâmetro a partir de dados experimentais de ELL deve levar ao mesmo valor do parâmetro a partir da equação de equilíbrio tanto do componente 1 quanto do 2.</a:t>
                </a:r>
              </a:p>
              <a:p>
                <a:pPr algn="just" eaLnBrk="1" hangingPunct="1"/>
                <a:endParaRPr lang="pt-BR" altLang="pt-BR" sz="1200" b="0" dirty="0">
                  <a:solidFill>
                    <a:srgbClr val="008E18"/>
                  </a:solidFill>
                  <a:latin typeface="Arial" charset="0"/>
                </a:endParaRPr>
              </a:p>
              <a:p>
                <a:pPr algn="just" eaLnBrk="1" hangingPunct="1"/>
                <a:r>
                  <a:rPr lang="pt-BR" altLang="pt-BR" sz="2800" dirty="0" smtClean="0">
                    <a:solidFill>
                      <a:schemeClr val="tx2"/>
                    </a:solidFill>
                    <a:latin typeface="Arial" charset="0"/>
                  </a:rPr>
                  <a:t>Só há ELL se A &gt; 2</a:t>
                </a:r>
                <a:r>
                  <a:rPr lang="pt-BR" altLang="pt-BR" sz="2800" b="0" dirty="0" smtClean="0">
                    <a:solidFill>
                      <a:schemeClr val="tx2"/>
                    </a:solidFill>
                    <a:latin typeface="Arial" charset="0"/>
                  </a:rPr>
                  <a:t>. Com esse modelo</a:t>
                </a:r>
                <a14:m>
                  <m:oMath xmlns:m="http://schemas.openxmlformats.org/officeDocument/2006/math">
                    <m:r>
                      <a:rPr lang="pt-BR" altLang="pt-BR" sz="2800" b="0" i="0" smtClean="0">
                        <a:solidFill>
                          <a:schemeClr val="tx2"/>
                        </a:solidFill>
                        <a:latin typeface="Cambria Math"/>
                      </a:rPr>
                      <m:t> </m:t>
                    </m:r>
                    <m:sSubSup>
                      <m:sSubSupPr>
                        <m:ctrlPr>
                          <a:rPr lang="pt-BR" altLang="pt-BR" sz="2800" b="0" i="1">
                            <a:solidFill>
                              <a:schemeClr val="tx2"/>
                            </a:solidFill>
                            <a:latin typeface="Cambria Math"/>
                          </a:rPr>
                        </m:ctrlPr>
                      </m:sSubSupPr>
                      <m:e>
                        <m:r>
                          <a:rPr lang="pt-BR" altLang="pt-BR" sz="2800" b="0" i="1">
                            <a:solidFill>
                              <a:schemeClr val="tx2"/>
                            </a:solidFill>
                            <a:latin typeface="Cambria Math"/>
                          </a:rPr>
                          <m:t>𝑥</m:t>
                        </m:r>
                      </m:e>
                      <m:sub>
                        <m:r>
                          <a:rPr lang="pt-BR" altLang="pt-BR" sz="2800" b="0" i="1">
                            <a:solidFill>
                              <a:schemeClr val="tx2"/>
                            </a:solidFill>
                            <a:latin typeface="Cambria Math"/>
                          </a:rPr>
                          <m:t>1</m:t>
                        </m:r>
                      </m:sub>
                      <m:sup>
                        <m:r>
                          <a:rPr lang="pt-BR" altLang="pt-BR" sz="2800" b="0" i="1">
                            <a:solidFill>
                              <a:schemeClr val="tx2"/>
                            </a:solidFill>
                            <a:latin typeface="Cambria Math"/>
                          </a:rPr>
                          <m:t>𝛽</m:t>
                        </m:r>
                      </m:sup>
                    </m:sSubSup>
                    <m:r>
                      <a:rPr lang="pt-BR" altLang="pt-BR" sz="2800" b="0" i="1" smtClean="0">
                        <a:solidFill>
                          <a:schemeClr val="tx2"/>
                        </a:solidFill>
                        <a:latin typeface="Cambria Math"/>
                      </a:rPr>
                      <m:t>=1−</m:t>
                    </m:r>
                    <m:sSubSup>
                      <m:sSubSupPr>
                        <m:ctrlPr>
                          <a:rPr lang="pt-BR" altLang="pt-BR" sz="2800" b="0" i="1">
                            <a:solidFill>
                              <a:schemeClr val="tx2"/>
                            </a:solidFill>
                            <a:latin typeface="Cambria Math"/>
                          </a:rPr>
                        </m:ctrlPr>
                      </m:sSubSupPr>
                      <m:e>
                        <m:r>
                          <a:rPr lang="pt-BR" altLang="pt-BR" sz="2800" b="0" i="1">
                            <a:solidFill>
                              <a:schemeClr val="tx2"/>
                            </a:solidFill>
                            <a:latin typeface="Cambria Math"/>
                          </a:rPr>
                          <m:t>𝑥</m:t>
                        </m:r>
                      </m:e>
                      <m:sub>
                        <m:r>
                          <a:rPr lang="pt-BR" altLang="pt-BR" sz="2800" b="0" i="1">
                            <a:solidFill>
                              <a:schemeClr val="tx2"/>
                            </a:solidFill>
                            <a:latin typeface="Cambria Math"/>
                          </a:rPr>
                          <m:t>1</m:t>
                        </m:r>
                      </m:sub>
                      <m:sup>
                        <m:r>
                          <a:rPr lang="pt-BR" altLang="pt-BR" sz="2800" b="0" i="1">
                            <a:solidFill>
                              <a:schemeClr val="tx2"/>
                            </a:solidFill>
                            <a:latin typeface="Cambria Math"/>
                          </a:rPr>
                          <m:t>𝛼</m:t>
                        </m:r>
                      </m:sup>
                    </m:sSubSup>
                  </m:oMath>
                </a14:m>
                <a:endParaRPr lang="pt-BR" altLang="pt-BR" sz="2800" b="0" dirty="0" smtClean="0">
                  <a:solidFill>
                    <a:schemeClr val="tx2"/>
                  </a:solidFill>
                  <a:latin typeface="Arial" charset="0"/>
                </a:endParaRPr>
              </a:p>
            </p:txBody>
          </p:sp>
        </mc:Choice>
        <mc:Fallback xmlns="">
          <p:sp>
            <p:nvSpPr>
              <p:cNvPr id="19461" name="Rectangle 11"/>
              <p:cNvSpPr>
                <a:spLocks noRot="1" noChangeAspect="1" noMove="1" noResize="1" noEditPoints="1" noAdjustHandles="1" noChangeArrowheads="1" noChangeShapeType="1" noTextEdit="1"/>
              </p:cNvSpPr>
              <p:nvPr/>
            </p:nvSpPr>
            <p:spPr bwMode="auto">
              <a:xfrm>
                <a:off x="125104" y="726744"/>
                <a:ext cx="8915400" cy="5978856"/>
              </a:xfrm>
              <a:prstGeom prst="rect">
                <a:avLst/>
              </a:prstGeom>
              <a:blipFill rotWithShape="1">
                <a:blip r:embed="rId2"/>
                <a:stretch>
                  <a:fillRect l="-2462" t="-1733" r="-2462" b="-234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pt-BR">
                    <a:noFill/>
                  </a:rPr>
                  <a:t> </a:t>
                </a:r>
              </a:p>
            </p:txBody>
          </p:sp>
        </mc:Fallback>
      </mc:AlternateContent>
    </p:spTree>
    <p:extLst>
      <p:ext uri="{BB962C8B-B14F-4D97-AF65-F5344CB8AC3E}">
        <p14:creationId xmlns:p14="http://schemas.microsoft.com/office/powerpoint/2010/main" val="11447544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152400" y="76200"/>
            <a:ext cx="8839200" cy="609600"/>
          </a:xfrm>
        </p:spPr>
        <p:txBody>
          <a:bodyPr lIns="0" tIns="0" rIns="0" bIns="0"/>
          <a:lstStyle/>
          <a:p>
            <a:pPr eaLnBrk="1" hangingPunct="1"/>
            <a:r>
              <a:rPr lang="pt-BR" altLang="pt-BR" sz="2800" dirty="0" smtClean="0">
                <a:solidFill>
                  <a:srgbClr val="FF0000"/>
                </a:solidFill>
                <a:latin typeface="Arial" charset="0"/>
              </a:rPr>
              <a:t>Equilíbrio Líquido-Líquido com Líquido-Vapor</a:t>
            </a:r>
          </a:p>
        </p:txBody>
      </p:sp>
      <p:sp>
        <p:nvSpPr>
          <p:cNvPr id="19461" name="Rectangle 11"/>
          <p:cNvSpPr>
            <a:spLocks noChangeArrowheads="1"/>
          </p:cNvSpPr>
          <p:nvPr/>
        </p:nvSpPr>
        <p:spPr bwMode="auto">
          <a:xfrm>
            <a:off x="76199" y="838200"/>
            <a:ext cx="3810001"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numCol="1" anchor="t" anchorCtr="0"/>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r>
              <a:rPr lang="pt-BR" altLang="pt-BR" sz="2800" b="0" dirty="0" smtClean="0">
                <a:solidFill>
                  <a:srgbClr val="0000FF"/>
                </a:solidFill>
                <a:latin typeface="Arial" charset="0"/>
              </a:rPr>
              <a:t>Dependendo da pressão do sistema, pode haver interseção entre os diagrama de ELV e ELL, dando origem ao equilíbrio líquido-líquido-vapor</a:t>
            </a:r>
            <a:r>
              <a:rPr lang="pt-BR" altLang="pt-BR" sz="2800" b="0" dirty="0">
                <a:solidFill>
                  <a:srgbClr val="0000FF"/>
                </a:solidFill>
                <a:latin typeface="Arial" charset="0"/>
              </a:rPr>
              <a:t>, </a:t>
            </a:r>
            <a:r>
              <a:rPr lang="pt-BR" altLang="pt-BR" sz="2800" b="0" dirty="0" smtClean="0">
                <a:solidFill>
                  <a:srgbClr val="0000FF"/>
                </a:solidFill>
                <a:latin typeface="Arial" charset="0"/>
              </a:rPr>
              <a:t>ELLV, como no diagrama ao lado.</a:t>
            </a:r>
          </a:p>
        </p:txBody>
      </p:sp>
      <p:pic>
        <p:nvPicPr>
          <p:cNvPr id="6" name="Picture 3" descr="Figure14"/>
          <p:cNvPicPr>
            <a:picLocks noChangeAspect="1" noChangeArrowheads="1"/>
          </p:cNvPicPr>
          <p:nvPr/>
        </p:nvPicPr>
        <p:blipFill rotWithShape="1">
          <a:blip r:embed="rId2">
            <a:extLst>
              <a:ext uri="{28A0092B-C50C-407E-A947-70E740481C1C}">
                <a14:useLocalDpi xmlns:a14="http://schemas.microsoft.com/office/drawing/2010/main" val="0"/>
              </a:ext>
            </a:extLst>
          </a:blip>
          <a:srcRect l="2382" t="2965" r="4572" b="20279"/>
          <a:stretch/>
        </p:blipFill>
        <p:spPr bwMode="auto">
          <a:xfrm>
            <a:off x="4017258" y="838200"/>
            <a:ext cx="5100584" cy="4554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11"/>
          <p:cNvSpPr>
            <a:spLocks noChangeArrowheads="1"/>
          </p:cNvSpPr>
          <p:nvPr/>
        </p:nvSpPr>
        <p:spPr bwMode="auto">
          <a:xfrm>
            <a:off x="228599" y="5393140"/>
            <a:ext cx="8763001" cy="1388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numCol="1" anchor="t" anchorCtr="0"/>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just" eaLnBrk="1" hangingPunct="1"/>
            <a:r>
              <a:rPr lang="pt-BR" altLang="pt-BR" sz="2800" b="0" dirty="0" smtClean="0">
                <a:solidFill>
                  <a:srgbClr val="008E18"/>
                </a:solidFill>
                <a:latin typeface="Arial" charset="0"/>
              </a:rPr>
              <a:t>O diagrama contemplará um linha de ELLV para o sistema binário em pressão ou temperatura constante </a:t>
            </a:r>
            <a:r>
              <a:rPr lang="pt-BR" altLang="pt-BR" sz="2800" b="0" dirty="0">
                <a:solidFill>
                  <a:srgbClr val="008E18"/>
                </a:solidFill>
                <a:latin typeface="Arial" charset="0"/>
              </a:rPr>
              <a:t>(ponto </a:t>
            </a:r>
            <a:r>
              <a:rPr lang="pt-BR" altLang="pt-BR" sz="2800" b="0" dirty="0" smtClean="0">
                <a:solidFill>
                  <a:srgbClr val="008E18"/>
                </a:solidFill>
                <a:latin typeface="Arial" charset="0"/>
              </a:rPr>
              <a:t>invariante, com grau de liberdade = 0).</a:t>
            </a:r>
          </a:p>
        </p:txBody>
      </p:sp>
    </p:spTree>
    <p:extLst>
      <p:ext uri="{BB962C8B-B14F-4D97-AF65-F5344CB8AC3E}">
        <p14:creationId xmlns:p14="http://schemas.microsoft.com/office/powerpoint/2010/main" val="13868715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152400" y="76200"/>
            <a:ext cx="8839200" cy="609600"/>
          </a:xfrm>
        </p:spPr>
        <p:txBody>
          <a:bodyPr lIns="0" tIns="0" rIns="0" bIns="0"/>
          <a:lstStyle/>
          <a:p>
            <a:pPr eaLnBrk="1" hangingPunct="1"/>
            <a:r>
              <a:rPr lang="pt-BR" altLang="pt-BR" sz="2800" dirty="0" smtClean="0">
                <a:solidFill>
                  <a:srgbClr val="FF0000"/>
                </a:solidFill>
                <a:latin typeface="Arial" charset="0"/>
              </a:rPr>
              <a:t>ELLV</a:t>
            </a:r>
          </a:p>
        </p:txBody>
      </p:sp>
      <p:sp>
        <p:nvSpPr>
          <p:cNvPr id="19461" name="Rectangle 11"/>
          <p:cNvSpPr>
            <a:spLocks noChangeArrowheads="1"/>
          </p:cNvSpPr>
          <p:nvPr/>
        </p:nvSpPr>
        <p:spPr bwMode="auto">
          <a:xfrm>
            <a:off x="76200" y="685800"/>
            <a:ext cx="3886200" cy="4631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numCol="1" anchor="t" anchorCtr="0"/>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just" eaLnBrk="1" hangingPunct="1"/>
            <a:r>
              <a:rPr lang="pt-BR" altLang="pt-BR" sz="2800" b="0" dirty="0" smtClean="0">
                <a:solidFill>
                  <a:srgbClr val="0000FF"/>
                </a:solidFill>
                <a:latin typeface="Arial" charset="0"/>
              </a:rPr>
              <a:t>No diagrama ao lado, a P* é a pressão do ELLV. Acima dessa pressão, ocorre o ELL entre as fases líquidas </a:t>
            </a:r>
            <a:r>
              <a:rPr lang="pt-BR" altLang="pt-BR" sz="2800" b="0" dirty="0" smtClean="0">
                <a:solidFill>
                  <a:srgbClr val="0000FF"/>
                </a:solidFill>
                <a:latin typeface="Symbol" panose="05050102010706020507" pitchFamily="18" charset="2"/>
              </a:rPr>
              <a:t>a</a:t>
            </a:r>
            <a:r>
              <a:rPr lang="pt-BR" altLang="pt-BR" sz="2800" b="0" dirty="0" smtClean="0">
                <a:solidFill>
                  <a:srgbClr val="0000FF"/>
                </a:solidFill>
                <a:latin typeface="Arial" charset="0"/>
              </a:rPr>
              <a:t> e </a:t>
            </a:r>
            <a:r>
              <a:rPr lang="pt-BR" altLang="pt-BR" sz="2800" b="0" dirty="0" smtClean="0">
                <a:solidFill>
                  <a:srgbClr val="0000FF"/>
                </a:solidFill>
                <a:latin typeface="Symbol" panose="05050102010706020507" pitchFamily="18" charset="2"/>
              </a:rPr>
              <a:t>b</a:t>
            </a:r>
            <a:r>
              <a:rPr lang="pt-BR" altLang="pt-BR" sz="2800" b="0" dirty="0" smtClean="0">
                <a:solidFill>
                  <a:srgbClr val="0000FF"/>
                </a:solidFill>
                <a:latin typeface="Arial" charset="0"/>
              </a:rPr>
              <a:t>.</a:t>
            </a:r>
          </a:p>
          <a:p>
            <a:pPr algn="just" eaLnBrk="1" hangingPunct="1"/>
            <a:r>
              <a:rPr lang="pt-BR" altLang="pt-BR" sz="2800" b="0" dirty="0" smtClean="0">
                <a:solidFill>
                  <a:srgbClr val="0000FF"/>
                </a:solidFill>
                <a:latin typeface="Arial" charset="0"/>
              </a:rPr>
              <a:t>Abaixo, ocorre ELV para vapor em equilíbrio com a fase </a:t>
            </a:r>
            <a:r>
              <a:rPr lang="pt-BR" altLang="pt-BR" sz="2800" b="0" dirty="0">
                <a:solidFill>
                  <a:srgbClr val="0000FF"/>
                </a:solidFill>
                <a:latin typeface="Symbol" panose="05050102010706020507" pitchFamily="18" charset="2"/>
              </a:rPr>
              <a:t>a</a:t>
            </a:r>
            <a:r>
              <a:rPr lang="pt-BR" altLang="pt-BR" sz="2800" b="0" dirty="0">
                <a:solidFill>
                  <a:srgbClr val="0000FF"/>
                </a:solidFill>
                <a:latin typeface="Arial" charset="0"/>
              </a:rPr>
              <a:t> </a:t>
            </a:r>
            <a:r>
              <a:rPr lang="pt-BR" altLang="pt-BR" sz="2800" b="0" dirty="0" smtClean="0">
                <a:solidFill>
                  <a:srgbClr val="0000FF"/>
                </a:solidFill>
                <a:latin typeface="Arial" charset="0"/>
              </a:rPr>
              <a:t>ou com a </a:t>
            </a:r>
            <a:r>
              <a:rPr lang="pt-BR" altLang="pt-BR" sz="2800" b="0" dirty="0">
                <a:solidFill>
                  <a:srgbClr val="0000FF"/>
                </a:solidFill>
                <a:latin typeface="Symbol" panose="05050102010706020507" pitchFamily="18" charset="2"/>
              </a:rPr>
              <a:t>b</a:t>
            </a:r>
            <a:r>
              <a:rPr lang="pt-BR" altLang="pt-BR" sz="2800" b="0" dirty="0" smtClean="0">
                <a:solidFill>
                  <a:srgbClr val="0000FF"/>
                </a:solidFill>
                <a:latin typeface="Arial" charset="0"/>
              </a:rPr>
              <a:t>.</a:t>
            </a:r>
          </a:p>
          <a:p>
            <a:pPr algn="just" eaLnBrk="1" hangingPunct="1"/>
            <a:r>
              <a:rPr lang="pt-BR" altLang="pt-BR" sz="2800" b="0" dirty="0" smtClean="0">
                <a:solidFill>
                  <a:srgbClr val="0000FF"/>
                </a:solidFill>
                <a:latin typeface="Arial" charset="0"/>
              </a:rPr>
              <a:t>y</a:t>
            </a:r>
            <a:r>
              <a:rPr lang="pt-BR" altLang="pt-BR" sz="2800" b="0" baseline="-25000" dirty="0" smtClean="0">
                <a:solidFill>
                  <a:srgbClr val="0000FF"/>
                </a:solidFill>
                <a:latin typeface="Arial" charset="0"/>
              </a:rPr>
              <a:t>1</a:t>
            </a:r>
            <a:r>
              <a:rPr lang="pt-BR" altLang="pt-BR" sz="2800" b="0" dirty="0" smtClean="0">
                <a:solidFill>
                  <a:srgbClr val="0000FF"/>
                </a:solidFill>
                <a:latin typeface="Arial" charset="0"/>
              </a:rPr>
              <a:t>* é a composição do vapor no azeótropo heterogêneo.</a:t>
            </a:r>
          </a:p>
        </p:txBody>
      </p:sp>
      <p:sp>
        <p:nvSpPr>
          <p:cNvPr id="7" name="Rectangle 11"/>
          <p:cNvSpPr>
            <a:spLocks noChangeArrowheads="1"/>
          </p:cNvSpPr>
          <p:nvPr/>
        </p:nvSpPr>
        <p:spPr bwMode="auto">
          <a:xfrm>
            <a:off x="228599" y="5410200"/>
            <a:ext cx="8763001" cy="1388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numCol="1" anchor="t" anchorCtr="0"/>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just" eaLnBrk="1" hangingPunct="1"/>
            <a:r>
              <a:rPr lang="pt-BR" altLang="pt-BR" sz="2800" b="0" dirty="0" smtClean="0">
                <a:solidFill>
                  <a:srgbClr val="008E18"/>
                </a:solidFill>
                <a:latin typeface="Arial" charset="0"/>
              </a:rPr>
              <a:t>O diagrama contemplará um linha de ELLV para o sistema binário em pressão ou temperatura constante </a:t>
            </a:r>
            <a:r>
              <a:rPr lang="pt-BR" altLang="pt-BR" sz="2800" b="0" dirty="0">
                <a:solidFill>
                  <a:srgbClr val="008E18"/>
                </a:solidFill>
                <a:latin typeface="Arial" charset="0"/>
              </a:rPr>
              <a:t>(ponto </a:t>
            </a:r>
            <a:r>
              <a:rPr lang="pt-BR" altLang="pt-BR" sz="2800" b="0" dirty="0" smtClean="0">
                <a:solidFill>
                  <a:srgbClr val="008E18"/>
                </a:solidFill>
                <a:latin typeface="Arial" charset="0"/>
              </a:rPr>
              <a:t>invariante, com grau de liberdade = 0).</a:t>
            </a:r>
          </a:p>
        </p:txBody>
      </p:sp>
      <p:pic>
        <p:nvPicPr>
          <p:cNvPr id="8" name="Picture 3" descr="Figure14"/>
          <p:cNvPicPr>
            <a:picLocks noChangeAspect="1" noChangeArrowheads="1"/>
          </p:cNvPicPr>
          <p:nvPr/>
        </p:nvPicPr>
        <p:blipFill rotWithShape="1">
          <a:blip r:embed="rId2">
            <a:extLst>
              <a:ext uri="{28A0092B-C50C-407E-A947-70E740481C1C}">
                <a14:useLocalDpi xmlns:a14="http://schemas.microsoft.com/office/drawing/2010/main" val="0"/>
              </a:ext>
            </a:extLst>
          </a:blip>
          <a:srcRect l="40468" t="2695" r="1055" b="3743"/>
          <a:stretch/>
        </p:blipFill>
        <p:spPr bwMode="auto">
          <a:xfrm>
            <a:off x="4070914" y="762000"/>
            <a:ext cx="4996886" cy="4043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23437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76200" y="76200"/>
            <a:ext cx="8991600" cy="609600"/>
          </a:xfrm>
        </p:spPr>
        <p:txBody>
          <a:bodyPr lIns="0" tIns="0" rIns="0" bIns="0"/>
          <a:lstStyle/>
          <a:p>
            <a:pPr eaLnBrk="1" hangingPunct="1"/>
            <a:r>
              <a:rPr lang="pt-BR" altLang="pt-BR" sz="2800" dirty="0" smtClean="0">
                <a:solidFill>
                  <a:srgbClr val="008E18"/>
                </a:solidFill>
                <a:latin typeface="Arial" charset="0"/>
              </a:rPr>
              <a:t>ELLV – </a:t>
            </a:r>
            <a:r>
              <a:rPr lang="pt-BR" altLang="pt-BR" sz="2800" dirty="0" err="1" smtClean="0">
                <a:solidFill>
                  <a:srgbClr val="008E18"/>
                </a:solidFill>
                <a:latin typeface="Arial" charset="0"/>
              </a:rPr>
              <a:t>Raoult</a:t>
            </a:r>
            <a:r>
              <a:rPr lang="pt-BR" altLang="pt-BR" sz="2800" dirty="0" smtClean="0">
                <a:solidFill>
                  <a:srgbClr val="008E18"/>
                </a:solidFill>
                <a:latin typeface="Arial" charset="0"/>
              </a:rPr>
              <a:t> Modificado com </a:t>
            </a:r>
            <a:r>
              <a:rPr lang="pt-BR" altLang="pt-BR" sz="2800" dirty="0" err="1" smtClean="0">
                <a:solidFill>
                  <a:srgbClr val="008E18"/>
                </a:solidFill>
                <a:latin typeface="Arial" charset="0"/>
              </a:rPr>
              <a:t>Margules</a:t>
            </a:r>
            <a:r>
              <a:rPr lang="pt-BR" altLang="pt-BR" sz="2800" dirty="0" smtClean="0">
                <a:solidFill>
                  <a:srgbClr val="008E18"/>
                </a:solidFill>
                <a:latin typeface="Arial" charset="0"/>
              </a:rPr>
              <a:t> de 1 parâmetro</a:t>
            </a:r>
          </a:p>
        </p:txBody>
      </p:sp>
      <mc:AlternateContent xmlns:mc="http://schemas.openxmlformats.org/markup-compatibility/2006" xmlns:a14="http://schemas.microsoft.com/office/drawing/2010/main">
        <mc:Choice Requires="a14">
          <p:sp>
            <p:nvSpPr>
              <p:cNvPr id="19461" name="Rectangle 11"/>
              <p:cNvSpPr>
                <a:spLocks noChangeArrowheads="1"/>
              </p:cNvSpPr>
              <p:nvPr/>
            </p:nvSpPr>
            <p:spPr bwMode="auto">
              <a:xfrm>
                <a:off x="76200" y="838199"/>
                <a:ext cx="8915400" cy="594360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lIns="0" tIns="0" rIns="0" bIns="0" numCol="1" anchor="t" anchorCtr="0"/>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just" eaLnBrk="1" hangingPunct="1"/>
                <a:r>
                  <a:rPr lang="pt-BR" altLang="pt-BR" sz="2800" b="0" dirty="0" smtClean="0">
                    <a:solidFill>
                      <a:srgbClr val="0000FF"/>
                    </a:solidFill>
                    <a:latin typeface="Arial" charset="0"/>
                  </a:rPr>
                  <a:t>No ELLV devem ser obedecidos simultaneamente o ELL e o ELV. Assim, </a:t>
                </a:r>
                <a14:m>
                  <m:oMath xmlns:m="http://schemas.openxmlformats.org/officeDocument/2006/math">
                    <m:sSubSup>
                      <m:sSubSupPr>
                        <m:ctrlPr>
                          <a:rPr lang="pt-BR" altLang="pt-BR" sz="2800" b="0" i="1">
                            <a:solidFill>
                              <a:srgbClr val="0000FF"/>
                            </a:solidFill>
                            <a:latin typeface="Cambria Math"/>
                          </a:rPr>
                        </m:ctrlPr>
                      </m:sSubSupPr>
                      <m:e>
                        <m:r>
                          <a:rPr lang="pt-BR" altLang="pt-BR" sz="2800" b="0" i="1">
                            <a:solidFill>
                              <a:srgbClr val="0000FF"/>
                            </a:solidFill>
                            <a:latin typeface="Cambria Math"/>
                          </a:rPr>
                          <m:t>𝑥</m:t>
                        </m:r>
                      </m:e>
                      <m:sub>
                        <m:r>
                          <a:rPr lang="pt-BR" altLang="pt-BR" sz="2800" b="0" i="1">
                            <a:solidFill>
                              <a:srgbClr val="0000FF"/>
                            </a:solidFill>
                            <a:latin typeface="Cambria Math"/>
                          </a:rPr>
                          <m:t>𝑖</m:t>
                        </m:r>
                      </m:sub>
                      <m:sup>
                        <m:r>
                          <a:rPr lang="pt-BR" altLang="pt-BR" sz="2800" b="0" i="1">
                            <a:solidFill>
                              <a:srgbClr val="0000FF"/>
                            </a:solidFill>
                            <a:latin typeface="Cambria Math"/>
                          </a:rPr>
                          <m:t>𝛼</m:t>
                        </m:r>
                      </m:sup>
                    </m:sSubSup>
                    <m:sSubSup>
                      <m:sSubSupPr>
                        <m:ctrlPr>
                          <a:rPr lang="pt-BR" altLang="pt-BR" sz="2800" b="0" i="1">
                            <a:solidFill>
                              <a:srgbClr val="0000FF"/>
                            </a:solidFill>
                            <a:latin typeface="Cambria Math"/>
                          </a:rPr>
                        </m:ctrlPr>
                      </m:sSubSupPr>
                      <m:e>
                        <m:r>
                          <a:rPr lang="pt-BR" altLang="pt-BR" sz="2800" b="0" i="1">
                            <a:solidFill>
                              <a:srgbClr val="0000FF"/>
                            </a:solidFill>
                            <a:latin typeface="Cambria Math"/>
                          </a:rPr>
                          <m:t>𝛾</m:t>
                        </m:r>
                      </m:e>
                      <m:sub>
                        <m:r>
                          <a:rPr lang="pt-BR" altLang="pt-BR" sz="2800" b="0" i="1">
                            <a:solidFill>
                              <a:srgbClr val="0000FF"/>
                            </a:solidFill>
                            <a:latin typeface="Cambria Math"/>
                          </a:rPr>
                          <m:t>𝑖</m:t>
                        </m:r>
                      </m:sub>
                      <m:sup>
                        <m:r>
                          <a:rPr lang="pt-BR" altLang="pt-BR" sz="2800" b="0" i="1">
                            <a:solidFill>
                              <a:srgbClr val="0000FF"/>
                            </a:solidFill>
                            <a:latin typeface="Cambria Math"/>
                          </a:rPr>
                          <m:t>𝛼</m:t>
                        </m:r>
                      </m:sup>
                    </m:sSubSup>
                    <m:r>
                      <a:rPr lang="pt-BR" altLang="pt-BR" sz="2800" b="0" i="1">
                        <a:solidFill>
                          <a:srgbClr val="0000FF"/>
                        </a:solidFill>
                        <a:latin typeface="Cambria Math"/>
                      </a:rPr>
                      <m:t>=</m:t>
                    </m:r>
                    <m:sSubSup>
                      <m:sSubSupPr>
                        <m:ctrlPr>
                          <a:rPr lang="pt-BR" altLang="pt-BR" sz="2800" b="0" i="1">
                            <a:solidFill>
                              <a:srgbClr val="0000FF"/>
                            </a:solidFill>
                            <a:latin typeface="Cambria Math"/>
                          </a:rPr>
                        </m:ctrlPr>
                      </m:sSubSupPr>
                      <m:e>
                        <m:r>
                          <a:rPr lang="pt-BR" altLang="pt-BR" sz="2800" b="0" i="1">
                            <a:solidFill>
                              <a:srgbClr val="0000FF"/>
                            </a:solidFill>
                            <a:latin typeface="Cambria Math"/>
                          </a:rPr>
                          <m:t>𝑥</m:t>
                        </m:r>
                      </m:e>
                      <m:sub>
                        <m:r>
                          <a:rPr lang="pt-BR" altLang="pt-BR" sz="2800" b="0" i="1">
                            <a:solidFill>
                              <a:srgbClr val="0000FF"/>
                            </a:solidFill>
                            <a:latin typeface="Cambria Math"/>
                          </a:rPr>
                          <m:t>𝑖</m:t>
                        </m:r>
                      </m:sub>
                      <m:sup>
                        <m:r>
                          <a:rPr lang="pt-BR" altLang="pt-BR" sz="2800" b="0" i="1">
                            <a:solidFill>
                              <a:srgbClr val="0000FF"/>
                            </a:solidFill>
                            <a:latin typeface="Cambria Math"/>
                          </a:rPr>
                          <m:t>𝛽</m:t>
                        </m:r>
                      </m:sup>
                    </m:sSubSup>
                    <m:sSubSup>
                      <m:sSubSupPr>
                        <m:ctrlPr>
                          <a:rPr lang="pt-BR" altLang="pt-BR" sz="2800" b="0" i="1">
                            <a:solidFill>
                              <a:srgbClr val="0000FF"/>
                            </a:solidFill>
                            <a:latin typeface="Cambria Math"/>
                          </a:rPr>
                        </m:ctrlPr>
                      </m:sSubSupPr>
                      <m:e>
                        <m:r>
                          <a:rPr lang="pt-BR" altLang="pt-BR" sz="2800" b="0" i="1">
                            <a:solidFill>
                              <a:srgbClr val="0000FF"/>
                            </a:solidFill>
                            <a:latin typeface="Cambria Math"/>
                          </a:rPr>
                          <m:t>𝛾</m:t>
                        </m:r>
                      </m:e>
                      <m:sub>
                        <m:r>
                          <a:rPr lang="pt-BR" altLang="pt-BR" sz="2800" b="0" i="1">
                            <a:solidFill>
                              <a:srgbClr val="0000FF"/>
                            </a:solidFill>
                            <a:latin typeface="Cambria Math"/>
                          </a:rPr>
                          <m:t>𝑖</m:t>
                        </m:r>
                      </m:sub>
                      <m:sup>
                        <m:r>
                          <a:rPr lang="pt-BR" altLang="pt-BR" sz="2800" b="0" i="1">
                            <a:solidFill>
                              <a:srgbClr val="0000FF"/>
                            </a:solidFill>
                            <a:latin typeface="Cambria Math"/>
                          </a:rPr>
                          <m:t>𝛽</m:t>
                        </m:r>
                      </m:sup>
                    </m:sSubSup>
                  </m:oMath>
                </a14:m>
                <a:r>
                  <a:rPr lang="pt-BR" altLang="pt-BR" sz="2800" b="0" dirty="0" smtClean="0">
                    <a:solidFill>
                      <a:srgbClr val="0000FF"/>
                    </a:solidFill>
                    <a:latin typeface="Arial" charset="0"/>
                  </a:rPr>
                  <a:t> e </a:t>
                </a:r>
                <a14:m>
                  <m:oMath xmlns:m="http://schemas.openxmlformats.org/officeDocument/2006/math">
                    <m:sSub>
                      <m:sSubPr>
                        <m:ctrlPr>
                          <a:rPr lang="pt-BR" altLang="pt-BR" sz="2800" b="0" i="1">
                            <a:solidFill>
                              <a:srgbClr val="0000FF"/>
                            </a:solidFill>
                            <a:latin typeface="Cambria Math"/>
                          </a:rPr>
                        </m:ctrlPr>
                      </m:sSubPr>
                      <m:e>
                        <m:r>
                          <a:rPr lang="pt-BR" altLang="pt-BR" sz="2800" b="0" i="1">
                            <a:solidFill>
                              <a:srgbClr val="0000FF"/>
                            </a:solidFill>
                            <a:latin typeface="Cambria Math"/>
                          </a:rPr>
                          <m:t>𝑥</m:t>
                        </m:r>
                      </m:e>
                      <m:sub>
                        <m:r>
                          <a:rPr lang="pt-BR" altLang="pt-BR" sz="2800" b="0" i="1">
                            <a:solidFill>
                              <a:srgbClr val="0000FF"/>
                            </a:solidFill>
                            <a:latin typeface="Cambria Math"/>
                          </a:rPr>
                          <m:t>𝑖</m:t>
                        </m:r>
                      </m:sub>
                    </m:sSub>
                    <m:sSub>
                      <m:sSubPr>
                        <m:ctrlPr>
                          <a:rPr lang="pt-BR" altLang="pt-BR" sz="2800" b="0" i="1">
                            <a:solidFill>
                              <a:srgbClr val="0000FF"/>
                            </a:solidFill>
                            <a:latin typeface="Cambria Math"/>
                          </a:rPr>
                        </m:ctrlPr>
                      </m:sSubPr>
                      <m:e>
                        <m:r>
                          <a:rPr lang="pt-BR" altLang="pt-BR" sz="2800" b="0" i="1">
                            <a:solidFill>
                              <a:srgbClr val="0000FF"/>
                            </a:solidFill>
                            <a:latin typeface="Cambria Math"/>
                          </a:rPr>
                          <m:t>𝛾</m:t>
                        </m:r>
                      </m:e>
                      <m:sub>
                        <m:r>
                          <a:rPr lang="pt-BR" altLang="pt-BR" sz="2800" b="0" i="1">
                            <a:solidFill>
                              <a:srgbClr val="0000FF"/>
                            </a:solidFill>
                            <a:latin typeface="Cambria Math"/>
                          </a:rPr>
                          <m:t>𝑖</m:t>
                        </m:r>
                      </m:sub>
                    </m:sSub>
                    <m:sSubSup>
                      <m:sSubSupPr>
                        <m:ctrlPr>
                          <a:rPr lang="pt-BR" altLang="pt-BR" sz="2800" b="0" i="1">
                            <a:solidFill>
                              <a:srgbClr val="0000FF"/>
                            </a:solidFill>
                            <a:latin typeface="Cambria Math"/>
                          </a:rPr>
                        </m:ctrlPr>
                      </m:sSubSupPr>
                      <m:e>
                        <m:r>
                          <a:rPr lang="pt-BR" altLang="pt-BR" sz="2800" b="0" i="1">
                            <a:solidFill>
                              <a:srgbClr val="0000FF"/>
                            </a:solidFill>
                            <a:latin typeface="Cambria Math"/>
                          </a:rPr>
                          <m:t>𝑃</m:t>
                        </m:r>
                      </m:e>
                      <m:sub>
                        <m:r>
                          <a:rPr lang="pt-BR" altLang="pt-BR" sz="2800" b="0" i="1">
                            <a:solidFill>
                              <a:srgbClr val="0000FF"/>
                            </a:solidFill>
                            <a:latin typeface="Cambria Math"/>
                          </a:rPr>
                          <m:t>𝑖</m:t>
                        </m:r>
                      </m:sub>
                      <m:sup>
                        <m:r>
                          <a:rPr lang="pt-BR" altLang="pt-BR" sz="2800" b="0" i="1">
                            <a:solidFill>
                              <a:srgbClr val="0000FF"/>
                            </a:solidFill>
                            <a:latin typeface="Cambria Math"/>
                          </a:rPr>
                          <m:t>𝑠𝑎𝑡</m:t>
                        </m:r>
                      </m:sup>
                    </m:sSubSup>
                    <m:r>
                      <a:rPr lang="pt-BR" altLang="pt-BR" sz="2800" b="0" i="1">
                        <a:solidFill>
                          <a:srgbClr val="0000FF"/>
                        </a:solidFill>
                        <a:latin typeface="Cambria Math"/>
                      </a:rPr>
                      <m:t>=</m:t>
                    </m:r>
                    <m:sSub>
                      <m:sSubPr>
                        <m:ctrlPr>
                          <a:rPr lang="pt-BR" altLang="pt-BR" sz="2800" b="0" i="1">
                            <a:solidFill>
                              <a:srgbClr val="0000FF"/>
                            </a:solidFill>
                            <a:latin typeface="Cambria Math"/>
                          </a:rPr>
                        </m:ctrlPr>
                      </m:sSubPr>
                      <m:e>
                        <m:r>
                          <a:rPr lang="pt-BR" altLang="pt-BR" sz="2800" b="0" i="1">
                            <a:solidFill>
                              <a:srgbClr val="0000FF"/>
                            </a:solidFill>
                            <a:latin typeface="Cambria Math"/>
                          </a:rPr>
                          <m:t>𝑦</m:t>
                        </m:r>
                      </m:e>
                      <m:sub>
                        <m:r>
                          <a:rPr lang="pt-BR" altLang="pt-BR" sz="2800" b="0" i="1">
                            <a:solidFill>
                              <a:srgbClr val="0000FF"/>
                            </a:solidFill>
                            <a:latin typeface="Cambria Math"/>
                          </a:rPr>
                          <m:t>𝑖</m:t>
                        </m:r>
                      </m:sub>
                    </m:sSub>
                    <m:r>
                      <a:rPr lang="pt-BR" altLang="pt-BR" sz="2800" b="0" i="1">
                        <a:solidFill>
                          <a:srgbClr val="0000FF"/>
                        </a:solidFill>
                        <a:latin typeface="Cambria Math"/>
                      </a:rPr>
                      <m:t> </m:t>
                    </m:r>
                    <m:r>
                      <a:rPr lang="pt-BR" altLang="pt-BR" sz="2800" b="0" i="1">
                        <a:solidFill>
                          <a:srgbClr val="0000FF"/>
                        </a:solidFill>
                        <a:latin typeface="Cambria Math"/>
                      </a:rPr>
                      <m:t>𝑃</m:t>
                    </m:r>
                    <m:r>
                      <a:rPr lang="pt-BR" altLang="pt-BR" sz="2800" b="0" i="1" smtClean="0">
                        <a:solidFill>
                          <a:srgbClr val="0000FF"/>
                        </a:solidFill>
                        <a:latin typeface="Cambria Math"/>
                      </a:rPr>
                      <m:t> ∀</m:t>
                    </m:r>
                    <m:r>
                      <a:rPr lang="pt-BR" altLang="pt-BR" sz="2800" b="0" i="1" smtClean="0">
                        <a:solidFill>
                          <a:srgbClr val="0000FF"/>
                        </a:solidFill>
                        <a:latin typeface="Cambria Math"/>
                      </a:rPr>
                      <m:t>𝑖</m:t>
                    </m:r>
                  </m:oMath>
                </a14:m>
                <a:r>
                  <a:rPr lang="pt-BR" altLang="pt-BR" sz="2800" b="0" dirty="0" smtClean="0">
                    <a:solidFill>
                      <a:srgbClr val="0000FF"/>
                    </a:solidFill>
                    <a:latin typeface="Arial" charset="0"/>
                  </a:rPr>
                  <a:t>.</a:t>
                </a:r>
              </a:p>
              <a:p>
                <a:pPr algn="just" eaLnBrk="1" hangingPunct="1"/>
                <a:endParaRPr lang="pt-BR" altLang="pt-BR" sz="1200" b="0" dirty="0" smtClean="0">
                  <a:solidFill>
                    <a:srgbClr val="0000FF"/>
                  </a:solidFill>
                  <a:latin typeface="Arial" charset="0"/>
                </a:endParaRPr>
              </a:p>
              <a:p>
                <a:pPr algn="just" eaLnBrk="1" hangingPunct="1"/>
                <a:r>
                  <a:rPr lang="pt-BR" altLang="pt-BR" sz="2800" b="0" dirty="0" smtClean="0">
                    <a:solidFill>
                      <a:srgbClr val="008E18"/>
                    </a:solidFill>
                    <a:latin typeface="Arial" charset="0"/>
                  </a:rPr>
                  <a:t>Uma forma de resolver esse sistema de 2 N </a:t>
                </a:r>
                <a:r>
                  <a:rPr lang="pt-BR" altLang="pt-BR" sz="2800" b="0" dirty="0">
                    <a:solidFill>
                      <a:srgbClr val="008E18"/>
                    </a:solidFill>
                    <a:latin typeface="Arial" charset="0"/>
                  </a:rPr>
                  <a:t>equações </a:t>
                </a:r>
                <a:r>
                  <a:rPr lang="pt-BR" altLang="pt-BR" sz="2800" b="0" dirty="0" smtClean="0">
                    <a:solidFill>
                      <a:srgbClr val="008E18"/>
                    </a:solidFill>
                    <a:latin typeface="Arial" charset="0"/>
                  </a:rPr>
                  <a:t>não-lineares e 2 N incógnitas em P especificada é estimar a temperatura, resolver o ELL, e calcular </a:t>
                </a:r>
                <a14:m>
                  <m:oMath xmlns:m="http://schemas.openxmlformats.org/officeDocument/2006/math">
                    <m:r>
                      <m:rPr>
                        <m:sty m:val="p"/>
                      </m:rPr>
                      <a:rPr lang="pt-BR" altLang="pt-BR" sz="2800" b="0" i="0" dirty="0" smtClean="0">
                        <a:solidFill>
                          <a:srgbClr val="008E18"/>
                        </a:solidFill>
                        <a:latin typeface="Cambria Math"/>
                      </a:rPr>
                      <m:t>fobj</m:t>
                    </m:r>
                    <m:r>
                      <a:rPr lang="pt-BR" altLang="pt-BR" sz="2800" b="0" i="0" dirty="0" smtClean="0">
                        <a:solidFill>
                          <a:srgbClr val="008E18"/>
                        </a:solidFill>
                        <a:latin typeface="Cambria Math"/>
                      </a:rPr>
                      <m:t>=</m:t>
                    </m:r>
                    <m:r>
                      <m:rPr>
                        <m:sty m:val="p"/>
                      </m:rPr>
                      <a:rPr lang="pt-BR" altLang="pt-BR" sz="2800" b="0" dirty="0">
                        <a:solidFill>
                          <a:srgbClr val="008E18"/>
                        </a:solidFill>
                        <a:latin typeface="Cambria Math"/>
                      </a:rPr>
                      <m:t>P</m:t>
                    </m:r>
                    <m:r>
                      <a:rPr lang="pt-BR" altLang="pt-BR" sz="2800" b="0" i="0" dirty="0" smtClean="0">
                        <a:solidFill>
                          <a:srgbClr val="008E18"/>
                        </a:solidFill>
                        <a:latin typeface="Cambria Math"/>
                      </a:rPr>
                      <m:t>−</m:t>
                    </m:r>
                    <m:nary>
                      <m:naryPr>
                        <m:chr m:val="∑"/>
                        <m:limLoc m:val="subSup"/>
                        <m:supHide m:val="on"/>
                        <m:ctrlPr>
                          <a:rPr lang="pt-BR" altLang="pt-BR" sz="2800" b="0" i="1" dirty="0" smtClean="0">
                            <a:solidFill>
                              <a:srgbClr val="008E18"/>
                            </a:solidFill>
                            <a:latin typeface="Cambria Math"/>
                          </a:rPr>
                        </m:ctrlPr>
                      </m:naryPr>
                      <m:sub>
                        <m:r>
                          <m:rPr>
                            <m:brk m:alnAt="9"/>
                          </m:rPr>
                          <a:rPr lang="pt-BR" altLang="pt-BR" sz="2800" b="0" i="1" dirty="0" smtClean="0">
                            <a:solidFill>
                              <a:srgbClr val="008E18"/>
                            </a:solidFill>
                            <a:latin typeface="Cambria Math"/>
                          </a:rPr>
                          <m:t>𝑖</m:t>
                        </m:r>
                      </m:sub>
                      <m:sup/>
                      <m:e>
                        <m:sSub>
                          <m:sSubPr>
                            <m:ctrlPr>
                              <a:rPr lang="pt-BR" altLang="pt-BR" sz="2800" b="0" i="1">
                                <a:solidFill>
                                  <a:srgbClr val="008E18"/>
                                </a:solidFill>
                                <a:latin typeface="Cambria Math"/>
                              </a:rPr>
                            </m:ctrlPr>
                          </m:sSubPr>
                          <m:e>
                            <m:r>
                              <a:rPr lang="pt-BR" altLang="pt-BR" sz="2800" b="0" i="1">
                                <a:solidFill>
                                  <a:srgbClr val="008E18"/>
                                </a:solidFill>
                                <a:latin typeface="Cambria Math"/>
                              </a:rPr>
                              <m:t>𝑥</m:t>
                            </m:r>
                          </m:e>
                          <m:sub>
                            <m:r>
                              <a:rPr lang="pt-BR" altLang="pt-BR" sz="2800" b="0" i="1">
                                <a:solidFill>
                                  <a:srgbClr val="008E18"/>
                                </a:solidFill>
                                <a:latin typeface="Cambria Math"/>
                              </a:rPr>
                              <m:t>𝑖</m:t>
                            </m:r>
                          </m:sub>
                        </m:sSub>
                        <m:sSub>
                          <m:sSubPr>
                            <m:ctrlPr>
                              <a:rPr lang="pt-BR" altLang="pt-BR" sz="2800" b="0" i="1">
                                <a:solidFill>
                                  <a:srgbClr val="008E18"/>
                                </a:solidFill>
                                <a:latin typeface="Cambria Math"/>
                              </a:rPr>
                            </m:ctrlPr>
                          </m:sSubPr>
                          <m:e>
                            <m:r>
                              <a:rPr lang="pt-BR" altLang="pt-BR" sz="2800" b="0" i="1">
                                <a:solidFill>
                                  <a:srgbClr val="008E18"/>
                                </a:solidFill>
                                <a:latin typeface="Cambria Math"/>
                              </a:rPr>
                              <m:t>𝛾</m:t>
                            </m:r>
                          </m:e>
                          <m:sub>
                            <m:r>
                              <a:rPr lang="pt-BR" altLang="pt-BR" sz="2800" b="0" i="1">
                                <a:solidFill>
                                  <a:srgbClr val="008E18"/>
                                </a:solidFill>
                                <a:latin typeface="Cambria Math"/>
                              </a:rPr>
                              <m:t>𝑖</m:t>
                            </m:r>
                          </m:sub>
                        </m:sSub>
                        <m:sSubSup>
                          <m:sSubSupPr>
                            <m:ctrlPr>
                              <a:rPr lang="pt-BR" altLang="pt-BR" sz="2800" b="0" i="1">
                                <a:solidFill>
                                  <a:srgbClr val="008E18"/>
                                </a:solidFill>
                                <a:latin typeface="Cambria Math"/>
                              </a:rPr>
                            </m:ctrlPr>
                          </m:sSubSupPr>
                          <m:e>
                            <m:r>
                              <a:rPr lang="pt-BR" altLang="pt-BR" sz="2800" b="0" i="1">
                                <a:solidFill>
                                  <a:srgbClr val="008E18"/>
                                </a:solidFill>
                                <a:latin typeface="Cambria Math"/>
                              </a:rPr>
                              <m:t>𝑃</m:t>
                            </m:r>
                          </m:e>
                          <m:sub>
                            <m:r>
                              <a:rPr lang="pt-BR" altLang="pt-BR" sz="2800" b="0" i="1">
                                <a:solidFill>
                                  <a:srgbClr val="008E18"/>
                                </a:solidFill>
                                <a:latin typeface="Cambria Math"/>
                              </a:rPr>
                              <m:t>𝑖</m:t>
                            </m:r>
                          </m:sub>
                          <m:sup>
                            <m:r>
                              <a:rPr lang="pt-BR" altLang="pt-BR" sz="2800" b="0" i="1">
                                <a:solidFill>
                                  <a:srgbClr val="008E18"/>
                                </a:solidFill>
                                <a:latin typeface="Cambria Math"/>
                              </a:rPr>
                              <m:t>𝑠𝑎𝑡</m:t>
                            </m:r>
                          </m:sup>
                        </m:sSubSup>
                      </m:e>
                    </m:nary>
                  </m:oMath>
                </a14:m>
                <a:r>
                  <a:rPr lang="pt-BR" altLang="pt-BR" sz="2800" b="0" dirty="0" smtClean="0">
                    <a:solidFill>
                      <a:srgbClr val="008E18"/>
                    </a:solidFill>
                    <a:latin typeface="Arial" charset="0"/>
                  </a:rPr>
                  <a:t>, alterando a temperatura até “zerar” </a:t>
                </a:r>
                <a:r>
                  <a:rPr lang="pt-BR" altLang="pt-BR" sz="2800" b="0" dirty="0" err="1" smtClean="0">
                    <a:solidFill>
                      <a:srgbClr val="008E18"/>
                    </a:solidFill>
                    <a:latin typeface="Arial" charset="0"/>
                  </a:rPr>
                  <a:t>fobj</a:t>
                </a:r>
                <a:r>
                  <a:rPr lang="pt-BR" altLang="pt-BR" sz="2800" b="0" dirty="0" smtClean="0">
                    <a:solidFill>
                      <a:srgbClr val="008E18"/>
                    </a:solidFill>
                    <a:latin typeface="Arial" charset="0"/>
                  </a:rPr>
                  <a:t>. Em T especificada o cálculo é direto.</a:t>
                </a:r>
              </a:p>
              <a:p>
                <a:pPr algn="just" eaLnBrk="1" hangingPunct="1"/>
                <a:endParaRPr lang="pt-BR" altLang="pt-BR" sz="1200" b="0" dirty="0" smtClean="0">
                  <a:solidFill>
                    <a:srgbClr val="0000FF"/>
                  </a:solidFill>
                  <a:latin typeface="Arial" charset="0"/>
                </a:endParaRPr>
              </a:p>
              <a:p>
                <a:pPr algn="just" eaLnBrk="1" hangingPunct="1"/>
                <a:r>
                  <a:rPr lang="pt-BR" altLang="pt-BR" sz="2800" b="0" dirty="0" smtClean="0">
                    <a:solidFill>
                      <a:srgbClr val="0000FF"/>
                    </a:solidFill>
                    <a:latin typeface="Arial" charset="0"/>
                  </a:rPr>
                  <a:t>No ELLV com líquidos imiscíveis, </a:t>
                </a:r>
                <a14:m>
                  <m:oMath xmlns:m="http://schemas.openxmlformats.org/officeDocument/2006/math">
                    <m:sSub>
                      <m:sSubPr>
                        <m:ctrlPr>
                          <a:rPr lang="pt-BR" altLang="pt-BR" sz="2800" b="0" i="1">
                            <a:solidFill>
                              <a:srgbClr val="0000FF"/>
                            </a:solidFill>
                            <a:latin typeface="Cambria Math"/>
                          </a:rPr>
                        </m:ctrlPr>
                      </m:sSubPr>
                      <m:e>
                        <m:r>
                          <a:rPr lang="pt-BR" altLang="pt-BR" sz="2800" b="0" i="1">
                            <a:solidFill>
                              <a:srgbClr val="0000FF"/>
                            </a:solidFill>
                            <a:latin typeface="Cambria Math"/>
                          </a:rPr>
                          <m:t>𝑥</m:t>
                        </m:r>
                      </m:e>
                      <m:sub>
                        <m:r>
                          <a:rPr lang="pt-BR" altLang="pt-BR" sz="2800" b="0" i="1">
                            <a:solidFill>
                              <a:srgbClr val="0000FF"/>
                            </a:solidFill>
                            <a:latin typeface="Cambria Math"/>
                          </a:rPr>
                          <m:t>𝑖</m:t>
                        </m:r>
                      </m:sub>
                    </m:sSub>
                    <m:sSub>
                      <m:sSubPr>
                        <m:ctrlPr>
                          <a:rPr lang="pt-BR" altLang="pt-BR" sz="2800" b="0" i="1">
                            <a:solidFill>
                              <a:srgbClr val="0000FF"/>
                            </a:solidFill>
                            <a:latin typeface="Cambria Math"/>
                          </a:rPr>
                        </m:ctrlPr>
                      </m:sSubPr>
                      <m:e>
                        <m:r>
                          <a:rPr lang="pt-BR" altLang="pt-BR" sz="2800" b="0" i="1">
                            <a:solidFill>
                              <a:srgbClr val="0000FF"/>
                            </a:solidFill>
                            <a:latin typeface="Cambria Math"/>
                          </a:rPr>
                          <m:t>𝛾</m:t>
                        </m:r>
                      </m:e>
                      <m:sub>
                        <m:r>
                          <a:rPr lang="pt-BR" altLang="pt-BR" sz="2800" b="0" i="1">
                            <a:solidFill>
                              <a:srgbClr val="0000FF"/>
                            </a:solidFill>
                            <a:latin typeface="Cambria Math"/>
                          </a:rPr>
                          <m:t>𝑖</m:t>
                        </m:r>
                      </m:sub>
                    </m:sSub>
                    <m:r>
                      <a:rPr lang="pt-BR" altLang="pt-BR" sz="2800" b="0" i="1">
                        <a:solidFill>
                          <a:srgbClr val="0000FF"/>
                        </a:solidFill>
                        <a:latin typeface="Cambria Math"/>
                      </a:rPr>
                      <m:t>=</m:t>
                    </m:r>
                    <m:r>
                      <a:rPr lang="pt-BR" altLang="pt-BR" sz="2800" b="0" i="1" smtClean="0">
                        <a:solidFill>
                          <a:srgbClr val="0000FF"/>
                        </a:solidFill>
                        <a:latin typeface="Cambria Math"/>
                      </a:rPr>
                      <m:t>1</m:t>
                    </m:r>
                  </m:oMath>
                </a14:m>
                <a:r>
                  <a:rPr lang="pt-BR" altLang="pt-BR" sz="2800" b="0" dirty="0" smtClean="0">
                    <a:solidFill>
                      <a:srgbClr val="0000FF"/>
                    </a:solidFill>
                    <a:latin typeface="Arial" charset="0"/>
                  </a:rPr>
                  <a:t> e </a:t>
                </a:r>
                <a14:m>
                  <m:oMath xmlns:m="http://schemas.openxmlformats.org/officeDocument/2006/math">
                    <m:r>
                      <m:rPr>
                        <m:sty m:val="p"/>
                      </m:rPr>
                      <a:rPr lang="pt-BR" altLang="pt-BR" sz="2800" b="0" dirty="0">
                        <a:solidFill>
                          <a:srgbClr val="0000FF"/>
                        </a:solidFill>
                        <a:latin typeface="Cambria Math"/>
                      </a:rPr>
                      <m:t>P</m:t>
                    </m:r>
                    <m:r>
                      <a:rPr lang="pt-BR" altLang="pt-BR" sz="2800" b="0" i="0" dirty="0" smtClean="0">
                        <a:solidFill>
                          <a:srgbClr val="0000FF"/>
                        </a:solidFill>
                        <a:latin typeface="Cambria Math"/>
                      </a:rPr>
                      <m:t>=</m:t>
                    </m:r>
                    <m:nary>
                      <m:naryPr>
                        <m:chr m:val="∑"/>
                        <m:limLoc m:val="subSup"/>
                        <m:supHide m:val="on"/>
                        <m:ctrlPr>
                          <a:rPr lang="pt-BR" altLang="pt-BR" sz="2800" b="0" i="1" dirty="0">
                            <a:solidFill>
                              <a:srgbClr val="0000FF"/>
                            </a:solidFill>
                            <a:latin typeface="Cambria Math"/>
                          </a:rPr>
                        </m:ctrlPr>
                      </m:naryPr>
                      <m:sub>
                        <m:r>
                          <m:rPr>
                            <m:brk m:alnAt="9"/>
                          </m:rPr>
                          <a:rPr lang="pt-BR" altLang="pt-BR" sz="2800" b="0" i="1" dirty="0">
                            <a:solidFill>
                              <a:srgbClr val="0000FF"/>
                            </a:solidFill>
                            <a:latin typeface="Cambria Math"/>
                          </a:rPr>
                          <m:t>𝑖</m:t>
                        </m:r>
                      </m:sub>
                      <m:sup/>
                      <m:e>
                        <m:sSubSup>
                          <m:sSubSupPr>
                            <m:ctrlPr>
                              <a:rPr lang="pt-BR" altLang="pt-BR" sz="2800" b="0" i="1">
                                <a:solidFill>
                                  <a:srgbClr val="0000FF"/>
                                </a:solidFill>
                                <a:latin typeface="Cambria Math"/>
                              </a:rPr>
                            </m:ctrlPr>
                          </m:sSubSupPr>
                          <m:e>
                            <m:r>
                              <a:rPr lang="pt-BR" altLang="pt-BR" sz="2800" b="0" i="1">
                                <a:solidFill>
                                  <a:srgbClr val="0000FF"/>
                                </a:solidFill>
                                <a:latin typeface="Cambria Math"/>
                              </a:rPr>
                              <m:t>𝑃</m:t>
                            </m:r>
                          </m:e>
                          <m:sub>
                            <m:r>
                              <a:rPr lang="pt-BR" altLang="pt-BR" sz="2800" b="0" i="1">
                                <a:solidFill>
                                  <a:srgbClr val="0000FF"/>
                                </a:solidFill>
                                <a:latin typeface="Cambria Math"/>
                              </a:rPr>
                              <m:t>𝑖</m:t>
                            </m:r>
                          </m:sub>
                          <m:sup>
                            <m:r>
                              <a:rPr lang="pt-BR" altLang="pt-BR" sz="2800" b="0" i="1">
                                <a:solidFill>
                                  <a:srgbClr val="0000FF"/>
                                </a:solidFill>
                                <a:latin typeface="Cambria Math"/>
                              </a:rPr>
                              <m:t>𝑠𝑎𝑡</m:t>
                            </m:r>
                          </m:sup>
                        </m:sSubSup>
                      </m:e>
                    </m:nary>
                  </m:oMath>
                </a14:m>
                <a:r>
                  <a:rPr lang="pt-BR" altLang="pt-BR" sz="2800" b="0" dirty="0" smtClean="0">
                    <a:solidFill>
                      <a:srgbClr val="0000FF"/>
                    </a:solidFill>
                    <a:latin typeface="Arial" charset="0"/>
                  </a:rPr>
                  <a:t>. </a:t>
                </a:r>
                <a14:m>
                  <m:oMath xmlns:m="http://schemas.openxmlformats.org/officeDocument/2006/math">
                    <m:sSub>
                      <m:sSubPr>
                        <m:ctrlPr>
                          <a:rPr lang="pt-BR" altLang="pt-BR" sz="2800" b="0" i="1">
                            <a:solidFill>
                              <a:srgbClr val="0000FF"/>
                            </a:solidFill>
                            <a:latin typeface="Cambria Math"/>
                          </a:rPr>
                        </m:ctrlPr>
                      </m:sSubPr>
                      <m:e>
                        <m:r>
                          <a:rPr lang="pt-BR" altLang="pt-BR" sz="2800" b="0" i="1">
                            <a:solidFill>
                              <a:srgbClr val="0000FF"/>
                            </a:solidFill>
                            <a:latin typeface="Cambria Math"/>
                          </a:rPr>
                          <m:t>𝑦</m:t>
                        </m:r>
                      </m:e>
                      <m:sub>
                        <m:r>
                          <a:rPr lang="pt-BR" altLang="pt-BR" sz="2800" b="0" i="1">
                            <a:solidFill>
                              <a:srgbClr val="0000FF"/>
                            </a:solidFill>
                            <a:latin typeface="Cambria Math"/>
                          </a:rPr>
                          <m:t>𝑖</m:t>
                        </m:r>
                      </m:sub>
                    </m:sSub>
                    <m:r>
                      <a:rPr lang="pt-BR" altLang="pt-BR" sz="2800" b="0" i="1" smtClean="0">
                        <a:solidFill>
                          <a:srgbClr val="0000FF"/>
                        </a:solidFill>
                        <a:latin typeface="Cambria Math"/>
                      </a:rPr>
                      <m:t>=</m:t>
                    </m:r>
                    <m:f>
                      <m:fPr>
                        <m:type m:val="lin"/>
                        <m:ctrlPr>
                          <a:rPr lang="pt-BR" altLang="pt-BR" sz="2800" b="0" i="1" smtClean="0">
                            <a:solidFill>
                              <a:srgbClr val="0000FF"/>
                            </a:solidFill>
                            <a:latin typeface="Cambria Math"/>
                          </a:rPr>
                        </m:ctrlPr>
                      </m:fPr>
                      <m:num>
                        <m:sSubSup>
                          <m:sSubSupPr>
                            <m:ctrlPr>
                              <a:rPr lang="pt-BR" altLang="pt-BR" sz="2800" b="0" i="1">
                                <a:solidFill>
                                  <a:srgbClr val="0000FF"/>
                                </a:solidFill>
                                <a:latin typeface="Cambria Math"/>
                              </a:rPr>
                            </m:ctrlPr>
                          </m:sSubSupPr>
                          <m:e>
                            <m:r>
                              <a:rPr lang="pt-BR" altLang="pt-BR" sz="2800" b="0" i="1">
                                <a:solidFill>
                                  <a:srgbClr val="0000FF"/>
                                </a:solidFill>
                                <a:latin typeface="Cambria Math"/>
                              </a:rPr>
                              <m:t>𝑃</m:t>
                            </m:r>
                          </m:e>
                          <m:sub>
                            <m:r>
                              <a:rPr lang="pt-BR" altLang="pt-BR" sz="2800" b="0" i="1">
                                <a:solidFill>
                                  <a:srgbClr val="0000FF"/>
                                </a:solidFill>
                                <a:latin typeface="Cambria Math"/>
                              </a:rPr>
                              <m:t>𝑖</m:t>
                            </m:r>
                          </m:sub>
                          <m:sup>
                            <m:r>
                              <a:rPr lang="pt-BR" altLang="pt-BR" sz="2800" b="0" i="1">
                                <a:solidFill>
                                  <a:srgbClr val="0000FF"/>
                                </a:solidFill>
                                <a:latin typeface="Cambria Math"/>
                              </a:rPr>
                              <m:t>𝑠𝑎𝑡</m:t>
                            </m:r>
                          </m:sup>
                        </m:sSubSup>
                      </m:num>
                      <m:den>
                        <m:r>
                          <a:rPr lang="pt-BR" altLang="pt-BR" sz="2800" b="0" i="1" smtClean="0">
                            <a:solidFill>
                              <a:srgbClr val="0000FF"/>
                            </a:solidFill>
                            <a:latin typeface="Cambria Math"/>
                          </a:rPr>
                          <m:t>𝑃</m:t>
                        </m:r>
                      </m:den>
                    </m:f>
                  </m:oMath>
                </a14:m>
                <a:r>
                  <a:rPr lang="pt-BR" altLang="pt-BR" sz="2800" b="0" dirty="0" smtClean="0">
                    <a:solidFill>
                      <a:srgbClr val="0000FF"/>
                    </a:solidFill>
                    <a:latin typeface="Arial" charset="0"/>
                  </a:rPr>
                  <a:t>, sendo mais direto que no caso anterior.</a:t>
                </a:r>
              </a:p>
              <a:p>
                <a:pPr algn="just" eaLnBrk="1" hangingPunct="1"/>
                <a:endParaRPr lang="pt-BR" altLang="pt-BR" sz="1200" b="0" dirty="0">
                  <a:solidFill>
                    <a:srgbClr val="0000FF"/>
                  </a:solidFill>
                  <a:latin typeface="Arial" charset="0"/>
                </a:endParaRPr>
              </a:p>
              <a:p>
                <a:pPr algn="just" eaLnBrk="1" hangingPunct="1"/>
                <a:r>
                  <a:rPr lang="pt-BR" altLang="pt-BR" sz="2800" b="0" dirty="0" smtClean="0">
                    <a:solidFill>
                      <a:schemeClr val="tx2"/>
                    </a:solidFill>
                    <a:latin typeface="Arial" charset="0"/>
                  </a:rPr>
                  <a:t>Dessa forma, pode-se acrescentar uma substância imiscível com seu produto e destilá-lo em temperatura mais baixa em uma dada pressão: “arraste” a vapor.</a:t>
                </a:r>
              </a:p>
            </p:txBody>
          </p:sp>
        </mc:Choice>
        <mc:Fallback xmlns="">
          <p:sp>
            <p:nvSpPr>
              <p:cNvPr id="19461" name="Rectangle 11"/>
              <p:cNvSpPr>
                <a:spLocks noRot="1" noChangeAspect="1" noMove="1" noResize="1" noEditPoints="1" noAdjustHandles="1" noChangeArrowheads="1" noChangeShapeType="1" noTextEdit="1"/>
              </p:cNvSpPr>
              <p:nvPr/>
            </p:nvSpPr>
            <p:spPr bwMode="auto">
              <a:xfrm>
                <a:off x="76200" y="838199"/>
                <a:ext cx="8915400" cy="5943601"/>
              </a:xfrm>
              <a:prstGeom prst="rect">
                <a:avLst/>
              </a:prstGeom>
              <a:blipFill rotWithShape="1">
                <a:blip r:embed="rId2"/>
                <a:stretch>
                  <a:fillRect l="-2462" t="-1742" r="-2462" b="-184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pt-BR">
                    <a:noFill/>
                  </a:rPr>
                  <a:t> </a:t>
                </a:r>
              </a:p>
            </p:txBody>
          </p:sp>
        </mc:Fallback>
      </mc:AlternateContent>
    </p:spTree>
    <p:extLst>
      <p:ext uri="{BB962C8B-B14F-4D97-AF65-F5344CB8AC3E}">
        <p14:creationId xmlns:p14="http://schemas.microsoft.com/office/powerpoint/2010/main" val="19706273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152400" y="76200"/>
            <a:ext cx="8839200" cy="609600"/>
          </a:xfrm>
        </p:spPr>
        <p:txBody>
          <a:bodyPr lIns="0" tIns="0" rIns="0" bIns="0"/>
          <a:lstStyle/>
          <a:p>
            <a:pPr eaLnBrk="1" hangingPunct="1"/>
            <a:r>
              <a:rPr lang="pt-BR" altLang="pt-BR" sz="2800" dirty="0" smtClean="0">
                <a:solidFill>
                  <a:srgbClr val="FF0000"/>
                </a:solidFill>
                <a:latin typeface="Arial" charset="0"/>
              </a:rPr>
              <a:t>ELLV com líquidos imiscíveis</a:t>
            </a:r>
          </a:p>
        </p:txBody>
      </p:sp>
      <p:sp>
        <p:nvSpPr>
          <p:cNvPr id="19461" name="Rectangle 11"/>
          <p:cNvSpPr>
            <a:spLocks noChangeArrowheads="1"/>
          </p:cNvSpPr>
          <p:nvPr/>
        </p:nvSpPr>
        <p:spPr bwMode="auto">
          <a:xfrm>
            <a:off x="76200" y="762000"/>
            <a:ext cx="8915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numCol="1" anchor="t" anchorCtr="0"/>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just" eaLnBrk="1" hangingPunct="1"/>
            <a:r>
              <a:rPr lang="pt-BR" altLang="pt-BR" sz="2800" b="0" dirty="0" smtClean="0">
                <a:solidFill>
                  <a:srgbClr val="0000FF"/>
                </a:solidFill>
                <a:latin typeface="Arial" charset="0"/>
              </a:rPr>
              <a:t>Fases </a:t>
            </a:r>
            <a:r>
              <a:rPr lang="pt-BR" altLang="pt-BR" sz="2800" b="0" dirty="0" smtClean="0">
                <a:solidFill>
                  <a:srgbClr val="0000FF"/>
                </a:solidFill>
                <a:latin typeface="Symbol" panose="05050102010706020507" pitchFamily="18" charset="2"/>
              </a:rPr>
              <a:t>a</a:t>
            </a:r>
            <a:r>
              <a:rPr lang="pt-BR" altLang="pt-BR" sz="2800" b="0" dirty="0" smtClean="0">
                <a:solidFill>
                  <a:srgbClr val="0000FF"/>
                </a:solidFill>
                <a:latin typeface="Arial" charset="0"/>
              </a:rPr>
              <a:t> e </a:t>
            </a:r>
            <a:r>
              <a:rPr lang="pt-BR" altLang="pt-BR" sz="2800" b="0" dirty="0" smtClean="0">
                <a:solidFill>
                  <a:srgbClr val="0000FF"/>
                </a:solidFill>
                <a:latin typeface="Symbol" panose="05050102010706020507" pitchFamily="18" charset="2"/>
              </a:rPr>
              <a:t>b</a:t>
            </a:r>
            <a:r>
              <a:rPr lang="pt-BR" altLang="pt-BR" sz="2800" b="0" dirty="0">
                <a:solidFill>
                  <a:srgbClr val="0000FF"/>
                </a:solidFill>
                <a:latin typeface="Arial" charset="0"/>
              </a:rPr>
              <a:t> </a:t>
            </a:r>
            <a:r>
              <a:rPr lang="pt-BR" altLang="pt-BR" sz="2800" b="0" dirty="0" smtClean="0">
                <a:solidFill>
                  <a:srgbClr val="0000FF"/>
                </a:solidFill>
                <a:latin typeface="Arial" charset="0"/>
              </a:rPr>
              <a:t>são praticamente puras (caso limítrofe)</a:t>
            </a:r>
          </a:p>
        </p:txBody>
      </p:sp>
      <p:pic>
        <p:nvPicPr>
          <p:cNvPr id="6" name="Picture 3" descr="Figure14"/>
          <p:cNvPicPr>
            <a:picLocks noChangeAspect="1" noChangeArrowheads="1"/>
          </p:cNvPicPr>
          <p:nvPr/>
        </p:nvPicPr>
        <p:blipFill rotWithShape="1">
          <a:blip r:embed="rId2">
            <a:extLst>
              <a:ext uri="{28A0092B-C50C-407E-A947-70E740481C1C}">
                <a14:useLocalDpi xmlns:a14="http://schemas.microsoft.com/office/drawing/2010/main" val="0"/>
              </a:ext>
            </a:extLst>
          </a:blip>
          <a:srcRect l="1367" t="2184" r="1141" b="11978"/>
          <a:stretch/>
        </p:blipFill>
        <p:spPr bwMode="auto">
          <a:xfrm>
            <a:off x="172872" y="1447800"/>
            <a:ext cx="8818728" cy="5322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73170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685800" y="1785938"/>
            <a:ext cx="7772400" cy="3276600"/>
          </a:xfrm>
        </p:spPr>
        <p:txBody>
          <a:bodyPr/>
          <a:lstStyle/>
          <a:p>
            <a:pPr eaLnBrk="1" hangingPunct="1"/>
            <a:r>
              <a:rPr lang="pt-BR" altLang="pt-BR" sz="4000" dirty="0" smtClean="0">
                <a:solidFill>
                  <a:srgbClr val="969696"/>
                </a:solidFill>
                <a:latin typeface="Arial" charset="0"/>
              </a:rPr>
              <a:t>Equilíbrio Sólido-Líquido</a:t>
            </a:r>
          </a:p>
        </p:txBody>
      </p:sp>
    </p:spTree>
    <p:extLst>
      <p:ext uri="{BB962C8B-B14F-4D97-AF65-F5344CB8AC3E}">
        <p14:creationId xmlns:p14="http://schemas.microsoft.com/office/powerpoint/2010/main" val="6963648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76200" y="76200"/>
            <a:ext cx="8991600" cy="609600"/>
          </a:xfrm>
        </p:spPr>
        <p:txBody>
          <a:bodyPr lIns="0" tIns="0" rIns="0" bIns="0"/>
          <a:lstStyle/>
          <a:p>
            <a:pPr eaLnBrk="1" hangingPunct="1"/>
            <a:r>
              <a:rPr lang="pt-BR" altLang="pt-BR" sz="2800" dirty="0" smtClean="0">
                <a:solidFill>
                  <a:srgbClr val="008E18"/>
                </a:solidFill>
                <a:latin typeface="Arial" charset="0"/>
              </a:rPr>
              <a:t>ESL e Equilíbrio Sólido-Vapor (ESV) em pressão baixa</a:t>
            </a:r>
          </a:p>
        </p:txBody>
      </p:sp>
      <p:sp>
        <p:nvSpPr>
          <p:cNvPr id="19461" name="Rectangle 11"/>
          <p:cNvSpPr>
            <a:spLocks noChangeArrowheads="1"/>
          </p:cNvSpPr>
          <p:nvPr/>
        </p:nvSpPr>
        <p:spPr bwMode="auto">
          <a:xfrm>
            <a:off x="76200" y="838199"/>
            <a:ext cx="8915400" cy="2209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numCol="1" anchor="t" anchorCtr="0"/>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just" eaLnBrk="1" hangingPunct="1"/>
            <a:r>
              <a:rPr lang="pt-BR" altLang="pt-BR" sz="2800" b="0" dirty="0" smtClean="0">
                <a:solidFill>
                  <a:srgbClr val="FF0000"/>
                </a:solidFill>
                <a:latin typeface="Arial" charset="0"/>
              </a:rPr>
              <a:t>Sólidos cristalinos podem apresentar diversos tipos de célula cristalina, como monoclínica, ortorrômbica, cubo de corpo centrado, cubo de face centrada, etc. Assim, fases sólidas podem apresentar comportamento complexo, como no diagrama apresentado abaixo.</a:t>
            </a:r>
          </a:p>
        </p:txBody>
      </p:sp>
      <p:sp>
        <p:nvSpPr>
          <p:cNvPr id="6" name="Rectangle 11"/>
          <p:cNvSpPr>
            <a:spLocks noChangeArrowheads="1"/>
          </p:cNvSpPr>
          <p:nvPr/>
        </p:nvSpPr>
        <p:spPr bwMode="auto">
          <a:xfrm>
            <a:off x="152400" y="3124200"/>
            <a:ext cx="44958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numCol="1" anchor="t" anchorCtr="0"/>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just" eaLnBrk="1" hangingPunct="1"/>
            <a:r>
              <a:rPr lang="pt-BR" altLang="pt-BR" sz="2800" b="0" dirty="0" smtClean="0">
                <a:latin typeface="Arial" charset="0"/>
              </a:rPr>
              <a:t>Os tipos mais simples de fases sólidas são os limites de compatibilidade entre sólidos: total (ocorre uma única solução sólida) – tipo I  e nenhuma (todos os sólidos são fases puras) – tipo II.</a:t>
            </a:r>
          </a:p>
        </p:txBody>
      </p:sp>
      <p:pic>
        <p:nvPicPr>
          <p:cNvPr id="7" name="Imagem 6"/>
          <p:cNvPicPr/>
          <p:nvPr/>
        </p:nvPicPr>
        <p:blipFill rotWithShape="1">
          <a:blip r:embed="rId2" cstate="print"/>
          <a:srcRect l="52788" t="49414" r="3444" b="2257"/>
          <a:stretch/>
        </p:blipFill>
        <p:spPr bwMode="auto">
          <a:xfrm>
            <a:off x="4648201" y="3124201"/>
            <a:ext cx="4419600" cy="3657600"/>
          </a:xfrm>
          <a:prstGeom prst="rect">
            <a:avLst/>
          </a:prstGeom>
          <a:noFill/>
          <a:ln w="9525">
            <a:noFill/>
            <a:miter lim="800000"/>
            <a:headEnd/>
            <a:tailEnd/>
          </a:ln>
        </p:spPr>
      </p:pic>
    </p:spTree>
    <p:extLst>
      <p:ext uri="{BB962C8B-B14F-4D97-AF65-F5344CB8AC3E}">
        <p14:creationId xmlns:p14="http://schemas.microsoft.com/office/powerpoint/2010/main" val="33830730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685800" y="1785938"/>
            <a:ext cx="7772400" cy="3276600"/>
          </a:xfrm>
        </p:spPr>
        <p:txBody>
          <a:bodyPr/>
          <a:lstStyle/>
          <a:p>
            <a:pPr eaLnBrk="1" hangingPunct="1"/>
            <a:r>
              <a:rPr lang="pt-BR" altLang="pt-BR" sz="4000" dirty="0" smtClean="0">
                <a:solidFill>
                  <a:srgbClr val="969696"/>
                </a:solidFill>
                <a:latin typeface="Arial" charset="0"/>
              </a:rPr>
              <a:t>Equilíbrio Líquido-Vapor</a:t>
            </a:r>
            <a:br>
              <a:rPr lang="pt-BR" altLang="pt-BR" sz="4000" dirty="0" smtClean="0">
                <a:solidFill>
                  <a:srgbClr val="969696"/>
                </a:solidFill>
                <a:latin typeface="Arial" charset="0"/>
              </a:rPr>
            </a:br>
            <a:r>
              <a:rPr lang="pt-BR" altLang="pt-BR" sz="4000" dirty="0" smtClean="0">
                <a:solidFill>
                  <a:srgbClr val="969696"/>
                </a:solidFill>
                <a:latin typeface="Arial" charset="0"/>
              </a:rPr>
              <a:t/>
            </a:r>
            <a:br>
              <a:rPr lang="pt-BR" altLang="pt-BR" sz="4000" dirty="0" smtClean="0">
                <a:solidFill>
                  <a:srgbClr val="969696"/>
                </a:solidFill>
                <a:latin typeface="Arial" charset="0"/>
              </a:rPr>
            </a:br>
            <a:r>
              <a:rPr lang="pt-BR" altLang="pt-BR" sz="4000" dirty="0" smtClean="0">
                <a:solidFill>
                  <a:srgbClr val="969696"/>
                </a:solidFill>
                <a:latin typeface="Arial" charset="0"/>
              </a:rPr>
              <a:t>Outros aspectos</a:t>
            </a:r>
          </a:p>
        </p:txBody>
      </p:sp>
    </p:spTree>
    <p:extLst>
      <p:ext uri="{BB962C8B-B14F-4D97-AF65-F5344CB8AC3E}">
        <p14:creationId xmlns:p14="http://schemas.microsoft.com/office/powerpoint/2010/main" val="13256082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152400" y="76200"/>
            <a:ext cx="8839200" cy="609600"/>
          </a:xfrm>
        </p:spPr>
        <p:txBody>
          <a:bodyPr lIns="0" tIns="0" rIns="0" bIns="0"/>
          <a:lstStyle/>
          <a:p>
            <a:pPr eaLnBrk="1" hangingPunct="1"/>
            <a:r>
              <a:rPr lang="pt-BR" altLang="pt-BR" sz="2800" dirty="0" smtClean="0">
                <a:solidFill>
                  <a:srgbClr val="FF0000"/>
                </a:solidFill>
                <a:latin typeface="Arial" charset="0"/>
              </a:rPr>
              <a:t>ESL</a:t>
            </a:r>
            <a:r>
              <a:rPr lang="pt-BR" altLang="pt-BR" sz="2800" dirty="0" smtClean="0">
                <a:solidFill>
                  <a:srgbClr val="FF0000"/>
                </a:solidFill>
                <a:latin typeface="Arial" charset="0"/>
              </a:rPr>
              <a:t>: tipos I e II</a:t>
            </a:r>
          </a:p>
        </p:txBody>
      </p:sp>
      <p:sp>
        <p:nvSpPr>
          <p:cNvPr id="19461" name="Rectangle 11"/>
          <p:cNvSpPr>
            <a:spLocks noChangeArrowheads="1"/>
          </p:cNvSpPr>
          <p:nvPr/>
        </p:nvSpPr>
        <p:spPr bwMode="auto">
          <a:xfrm>
            <a:off x="76200" y="762000"/>
            <a:ext cx="89154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numCol="1" anchor="t" anchorCtr="0"/>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just" eaLnBrk="1" hangingPunct="1"/>
            <a:r>
              <a:rPr lang="pt-BR" altLang="pt-BR" sz="2800" b="0" dirty="0" smtClean="0">
                <a:solidFill>
                  <a:srgbClr val="0000FF"/>
                </a:solidFill>
                <a:latin typeface="Arial" charset="0"/>
              </a:rPr>
              <a:t>Sólidos (cristalinos) têm várias possibilidades de arranjos microscópicos, e que dificulta a miscibilidade. Quando só há uma solução sólida, o ESL é tipo I. Quando há múltiplas fases sólidas puras, é tipo II.</a:t>
            </a:r>
          </a:p>
        </p:txBody>
      </p:sp>
      <p:pic>
        <p:nvPicPr>
          <p:cNvPr id="5" name="Picture 3" descr="Figure14"/>
          <p:cNvPicPr>
            <a:picLocks noChangeAspect="1" noChangeArrowheads="1"/>
          </p:cNvPicPr>
          <p:nvPr/>
        </p:nvPicPr>
        <p:blipFill rotWithShape="1">
          <a:blip r:embed="rId2">
            <a:extLst>
              <a:ext uri="{28A0092B-C50C-407E-A947-70E740481C1C}">
                <a14:useLocalDpi xmlns:a14="http://schemas.microsoft.com/office/drawing/2010/main" val="0"/>
              </a:ext>
            </a:extLst>
          </a:blip>
          <a:srcRect l="1569" t="2258" r="1141" b="14935"/>
          <a:stretch/>
        </p:blipFill>
        <p:spPr bwMode="auto">
          <a:xfrm>
            <a:off x="685800" y="2514600"/>
            <a:ext cx="7772400" cy="4290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70786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152400" y="76200"/>
            <a:ext cx="8839200" cy="609600"/>
          </a:xfrm>
        </p:spPr>
        <p:txBody>
          <a:bodyPr lIns="0" tIns="0" rIns="0" bIns="0"/>
          <a:lstStyle/>
          <a:p>
            <a:pPr eaLnBrk="1" hangingPunct="1"/>
            <a:r>
              <a:rPr lang="pt-BR" altLang="pt-BR" sz="2800" dirty="0">
                <a:solidFill>
                  <a:srgbClr val="FF0000"/>
                </a:solidFill>
                <a:latin typeface="Arial" charset="0"/>
              </a:rPr>
              <a:t>Visualizando a Transição de Fases</a:t>
            </a:r>
            <a:endParaRPr lang="pt-BR" altLang="pt-BR" sz="2800" dirty="0" smtClean="0">
              <a:solidFill>
                <a:srgbClr val="FF0000"/>
              </a:solidFill>
              <a:latin typeface="Arial" charset="0"/>
            </a:endParaRPr>
          </a:p>
        </p:txBody>
      </p:sp>
      <p:sp>
        <p:nvSpPr>
          <p:cNvPr id="19461" name="Rectangle 11"/>
          <p:cNvSpPr>
            <a:spLocks noChangeArrowheads="1"/>
          </p:cNvSpPr>
          <p:nvPr/>
        </p:nvSpPr>
        <p:spPr bwMode="auto">
          <a:xfrm>
            <a:off x="228600" y="990600"/>
            <a:ext cx="85344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numCol="1" anchor="t" anchorCtr="0"/>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just" eaLnBrk="1" hangingPunct="1"/>
            <a:r>
              <a:rPr lang="pt-BR" altLang="pt-BR" sz="2800" b="0" dirty="0">
                <a:solidFill>
                  <a:srgbClr val="00A41B"/>
                </a:solidFill>
                <a:latin typeface="Arial" charset="0"/>
              </a:rPr>
              <a:t>Vídeos disponíveis no </a:t>
            </a:r>
            <a:r>
              <a:rPr lang="pt-BR" altLang="pt-BR" sz="2800" b="0" dirty="0">
                <a:solidFill>
                  <a:schemeClr val="tx1">
                    <a:lumMod val="75000"/>
                  </a:schemeClr>
                </a:solidFill>
                <a:latin typeface="Arial" charset="0"/>
                <a:hlinkClick r:id="rId2"/>
              </a:rPr>
              <a:t>Canal </a:t>
            </a:r>
            <a:r>
              <a:rPr lang="pt-BR" altLang="pt-BR" sz="2800" b="0" dirty="0" err="1">
                <a:solidFill>
                  <a:schemeClr val="tx1">
                    <a:lumMod val="75000"/>
                  </a:schemeClr>
                </a:solidFill>
                <a:latin typeface="Arial" charset="0"/>
                <a:hlinkClick r:id="rId2"/>
              </a:rPr>
              <a:t>YouThermo</a:t>
            </a:r>
            <a:endParaRPr lang="pt-BR" altLang="pt-BR" sz="2800" b="0" dirty="0">
              <a:solidFill>
                <a:schemeClr val="tx1">
                  <a:lumMod val="75000"/>
                </a:schemeClr>
              </a:solidFill>
              <a:latin typeface="Arial" charset="0"/>
            </a:endParaRPr>
          </a:p>
          <a:p>
            <a:pPr algn="just" eaLnBrk="1" hangingPunct="1"/>
            <a:endParaRPr lang="pt-BR" altLang="pt-BR" sz="2800" b="0" dirty="0">
              <a:solidFill>
                <a:srgbClr val="00A41B"/>
              </a:solidFill>
              <a:latin typeface="Arial" charset="0"/>
            </a:endParaRPr>
          </a:p>
          <a:p>
            <a:pPr algn="just" eaLnBrk="1" hangingPunct="1"/>
            <a:r>
              <a:rPr lang="pt-BR" altLang="pt-BR" sz="2800" b="0" dirty="0">
                <a:solidFill>
                  <a:srgbClr val="00A41B"/>
                </a:solidFill>
                <a:latin typeface="Arial" charset="0"/>
              </a:rPr>
              <a:t>Visualização do </a:t>
            </a:r>
            <a:r>
              <a:rPr lang="pt-BR" altLang="pt-BR" sz="2800" b="0" dirty="0" smtClean="0">
                <a:solidFill>
                  <a:srgbClr val="00A41B"/>
                </a:solidFill>
                <a:latin typeface="Arial" charset="0"/>
              </a:rPr>
              <a:t>aparecimento do segundo líquido:</a:t>
            </a:r>
            <a:endParaRPr lang="pt-BR" altLang="pt-BR" sz="2800" b="0" dirty="0">
              <a:solidFill>
                <a:srgbClr val="00A41B"/>
              </a:solidFill>
              <a:latin typeface="Arial" charset="0"/>
            </a:endParaRPr>
          </a:p>
          <a:p>
            <a:pPr algn="just" eaLnBrk="1" hangingPunct="1"/>
            <a:endParaRPr lang="pt-BR" altLang="pt-BR" sz="2800" b="0" dirty="0">
              <a:solidFill>
                <a:srgbClr val="00A41B"/>
              </a:solidFill>
              <a:latin typeface="Arial" charset="0"/>
            </a:endParaRPr>
          </a:p>
          <a:p>
            <a:pPr algn="ctr" eaLnBrk="1" hangingPunct="1"/>
            <a:r>
              <a:rPr lang="pt-BR" altLang="pt-BR" sz="2800" b="0" dirty="0">
                <a:solidFill>
                  <a:srgbClr val="00A41B"/>
                </a:solidFill>
                <a:latin typeface="Arial" charset="0"/>
                <a:hlinkClick r:id="rId3"/>
              </a:rPr>
              <a:t>Visualization </a:t>
            </a:r>
            <a:r>
              <a:rPr lang="pt-BR" altLang="pt-BR" sz="2800" b="0" dirty="0" err="1">
                <a:solidFill>
                  <a:srgbClr val="00A41B"/>
                </a:solidFill>
                <a:latin typeface="Arial" charset="0"/>
                <a:hlinkClick r:id="rId3"/>
              </a:rPr>
              <a:t>of</a:t>
            </a:r>
            <a:r>
              <a:rPr lang="pt-BR" altLang="pt-BR" sz="2800" b="0" dirty="0">
                <a:solidFill>
                  <a:srgbClr val="00A41B"/>
                </a:solidFill>
                <a:latin typeface="Arial" charset="0"/>
                <a:hlinkClick r:id="rId3"/>
              </a:rPr>
              <a:t> </a:t>
            </a:r>
            <a:r>
              <a:rPr lang="pt-BR" altLang="pt-BR" sz="2800" b="0" dirty="0" err="1">
                <a:solidFill>
                  <a:srgbClr val="00A41B"/>
                </a:solidFill>
                <a:latin typeface="Arial" charset="0"/>
                <a:hlinkClick r:id="rId3"/>
              </a:rPr>
              <a:t>solid-liquid</a:t>
            </a:r>
            <a:r>
              <a:rPr lang="pt-BR" altLang="pt-BR" sz="2800" b="0" dirty="0">
                <a:solidFill>
                  <a:srgbClr val="00A41B"/>
                </a:solidFill>
                <a:latin typeface="Arial" charset="0"/>
                <a:hlinkClick r:id="rId3"/>
              </a:rPr>
              <a:t> </a:t>
            </a:r>
            <a:r>
              <a:rPr lang="pt-BR" altLang="pt-BR" sz="2800" b="0" dirty="0" err="1" smtClean="0">
                <a:solidFill>
                  <a:srgbClr val="00A41B"/>
                </a:solidFill>
                <a:latin typeface="Arial" charset="0"/>
                <a:hlinkClick r:id="rId3"/>
              </a:rPr>
              <a:t>separation</a:t>
            </a:r>
            <a:endParaRPr lang="pt-BR" altLang="pt-BR" sz="2800" b="0" dirty="0" smtClean="0">
              <a:solidFill>
                <a:srgbClr val="00A41B"/>
              </a:solidFill>
              <a:latin typeface="Arial" charset="0"/>
            </a:endParaRPr>
          </a:p>
          <a:p>
            <a:pPr algn="ctr" eaLnBrk="1" hangingPunct="1"/>
            <a:endParaRPr lang="pt-BR" altLang="pt-BR" b="0" i="1" dirty="0">
              <a:solidFill>
                <a:srgbClr val="00A41B"/>
              </a:solidFill>
              <a:latin typeface="Arial" charset="0"/>
            </a:endParaRPr>
          </a:p>
          <a:p>
            <a:pPr algn="ctr" eaLnBrk="1" hangingPunct="1"/>
            <a:r>
              <a:rPr lang="pt-BR" altLang="pt-BR" b="0" i="1" dirty="0">
                <a:solidFill>
                  <a:srgbClr val="00A41B"/>
                </a:solidFill>
                <a:latin typeface="Arial" charset="0"/>
                <a:hlinkClick r:id="rId4" action="ppaction://hlinkfile"/>
              </a:rPr>
              <a:t>Armazenado localmente</a:t>
            </a:r>
            <a:endParaRPr lang="pt-BR" altLang="pt-BR" b="0" i="1" dirty="0">
              <a:solidFill>
                <a:srgbClr val="00A41B"/>
              </a:solidFill>
              <a:latin typeface="Arial" charset="0"/>
            </a:endParaRPr>
          </a:p>
          <a:p>
            <a:pPr algn="just" eaLnBrk="1" hangingPunct="1"/>
            <a:endParaRPr lang="pt-BR" altLang="pt-BR" sz="2800" b="0" dirty="0" smtClean="0">
              <a:solidFill>
                <a:srgbClr val="00A41B"/>
              </a:solidFill>
              <a:latin typeface="Arial" charset="0"/>
            </a:endParaRPr>
          </a:p>
          <a:p>
            <a:pPr algn="just" eaLnBrk="1" hangingPunct="1"/>
            <a:r>
              <a:rPr lang="pt-BR" altLang="pt-BR" sz="2800" b="0" dirty="0" smtClean="0">
                <a:solidFill>
                  <a:srgbClr val="00A41B"/>
                </a:solidFill>
                <a:latin typeface="Arial" charset="0"/>
              </a:rPr>
              <a:t>Adicional: ponto triplo do </a:t>
            </a:r>
            <a:r>
              <a:rPr lang="pt-BR" altLang="pt-BR" sz="2800" b="0" u="sng" dirty="0" err="1" smtClean="0">
                <a:solidFill>
                  <a:srgbClr val="00A41B"/>
                </a:solidFill>
                <a:latin typeface="Arial" charset="0"/>
              </a:rPr>
              <a:t>cicloexano</a:t>
            </a:r>
            <a:endParaRPr lang="pt-BR" altLang="pt-BR" sz="2800" b="0" u="sng" dirty="0" smtClean="0">
              <a:solidFill>
                <a:srgbClr val="00A41B"/>
              </a:solidFill>
              <a:latin typeface="Arial" charset="0"/>
            </a:endParaRPr>
          </a:p>
          <a:p>
            <a:pPr algn="just" eaLnBrk="1" hangingPunct="1"/>
            <a:endParaRPr lang="pt-BR" altLang="pt-BR" sz="2800" b="0" dirty="0" smtClean="0">
              <a:solidFill>
                <a:srgbClr val="00A41B"/>
              </a:solidFill>
              <a:latin typeface="Arial" charset="0"/>
            </a:endParaRPr>
          </a:p>
          <a:p>
            <a:pPr algn="ctr" eaLnBrk="1" hangingPunct="1"/>
            <a:r>
              <a:rPr lang="pt-BR" altLang="pt-BR" sz="2800" b="0" dirty="0" smtClean="0">
                <a:solidFill>
                  <a:srgbClr val="00A41B"/>
                </a:solidFill>
                <a:latin typeface="Arial" charset="0"/>
                <a:hlinkClick r:id="rId5"/>
              </a:rPr>
              <a:t>Science! </a:t>
            </a:r>
            <a:r>
              <a:rPr lang="pt-BR" altLang="pt-BR" sz="2800" b="0" dirty="0" err="1" smtClean="0">
                <a:solidFill>
                  <a:srgbClr val="00A41B"/>
                </a:solidFill>
                <a:latin typeface="Arial" charset="0"/>
                <a:hlinkClick r:id="rId5"/>
              </a:rPr>
              <a:t>Cyclohexane</a:t>
            </a:r>
            <a:r>
              <a:rPr lang="pt-BR" altLang="pt-BR" sz="2800" b="0" dirty="0" smtClean="0">
                <a:solidFill>
                  <a:srgbClr val="00A41B"/>
                </a:solidFill>
                <a:latin typeface="Arial" charset="0"/>
                <a:hlinkClick r:id="rId5"/>
              </a:rPr>
              <a:t> </a:t>
            </a:r>
            <a:r>
              <a:rPr lang="pt-BR" altLang="pt-BR" sz="2800" b="0" dirty="0" err="1" smtClean="0">
                <a:solidFill>
                  <a:srgbClr val="00A41B"/>
                </a:solidFill>
                <a:latin typeface="Arial" charset="0"/>
                <a:hlinkClick r:id="rId5"/>
              </a:rPr>
              <a:t>at</a:t>
            </a:r>
            <a:r>
              <a:rPr lang="pt-BR" altLang="pt-BR" sz="2800" b="0" dirty="0" smtClean="0">
                <a:solidFill>
                  <a:srgbClr val="00A41B"/>
                </a:solidFill>
                <a:latin typeface="Arial" charset="0"/>
                <a:hlinkClick r:id="rId5"/>
              </a:rPr>
              <a:t> </a:t>
            </a:r>
            <a:r>
              <a:rPr lang="pt-BR" altLang="pt-BR" sz="2800" b="0" dirty="0" err="1" smtClean="0">
                <a:solidFill>
                  <a:srgbClr val="00A41B"/>
                </a:solidFill>
                <a:latin typeface="Arial" charset="0"/>
                <a:hlinkClick r:id="rId5"/>
              </a:rPr>
              <a:t>the</a:t>
            </a:r>
            <a:r>
              <a:rPr lang="pt-BR" altLang="pt-BR" sz="2800" b="0" dirty="0" smtClean="0">
                <a:solidFill>
                  <a:srgbClr val="00A41B"/>
                </a:solidFill>
                <a:latin typeface="Arial" charset="0"/>
                <a:hlinkClick r:id="rId5"/>
              </a:rPr>
              <a:t> triple point</a:t>
            </a:r>
            <a:endParaRPr lang="pt-BR" altLang="pt-BR" sz="2800" b="0" dirty="0">
              <a:solidFill>
                <a:srgbClr val="00A41B"/>
              </a:solidFill>
              <a:latin typeface="Arial" charset="0"/>
            </a:endParaRPr>
          </a:p>
          <a:p>
            <a:pPr algn="ctr" eaLnBrk="1" hangingPunct="1"/>
            <a:endParaRPr lang="pt-BR" altLang="pt-BR" b="0" dirty="0" smtClean="0">
              <a:solidFill>
                <a:srgbClr val="00A41B"/>
              </a:solidFill>
              <a:latin typeface="Arial" charset="0"/>
            </a:endParaRPr>
          </a:p>
          <a:p>
            <a:pPr algn="ctr" eaLnBrk="1" hangingPunct="1"/>
            <a:r>
              <a:rPr lang="pt-BR" altLang="pt-BR" b="0" i="1" dirty="0" smtClean="0">
                <a:solidFill>
                  <a:srgbClr val="00A41B"/>
                </a:solidFill>
                <a:latin typeface="Arial" charset="0"/>
                <a:hlinkClick r:id="rId6" action="ppaction://hlinkfile"/>
              </a:rPr>
              <a:t>Armazenado localmente</a:t>
            </a:r>
            <a:endParaRPr lang="pt-BR" altLang="pt-BR" sz="2800" b="0" i="1" dirty="0">
              <a:solidFill>
                <a:srgbClr val="00A41B"/>
              </a:solidFill>
              <a:latin typeface="Arial" charset="0"/>
            </a:endParaRPr>
          </a:p>
        </p:txBody>
      </p:sp>
    </p:spTree>
    <p:extLst>
      <p:ext uri="{BB962C8B-B14F-4D97-AF65-F5344CB8AC3E}">
        <p14:creationId xmlns:p14="http://schemas.microsoft.com/office/powerpoint/2010/main" val="34189415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76200" y="76200"/>
            <a:ext cx="8991600" cy="457200"/>
          </a:xfrm>
        </p:spPr>
        <p:txBody>
          <a:bodyPr lIns="0" tIns="0" rIns="0" bIns="0"/>
          <a:lstStyle/>
          <a:p>
            <a:pPr eaLnBrk="1" hangingPunct="1"/>
            <a:r>
              <a:rPr lang="pt-BR" altLang="pt-BR" sz="2800" dirty="0">
                <a:solidFill>
                  <a:srgbClr val="FF0000"/>
                </a:solidFill>
                <a:latin typeface="Arial" charset="0"/>
              </a:rPr>
              <a:t>Equilíbrio Sólido-Líquido – </a:t>
            </a:r>
            <a:r>
              <a:rPr lang="pt-BR" altLang="pt-BR" sz="2800" dirty="0" smtClean="0">
                <a:solidFill>
                  <a:srgbClr val="FF0000"/>
                </a:solidFill>
                <a:latin typeface="Arial" charset="0"/>
              </a:rPr>
              <a:t>ESL</a:t>
            </a:r>
            <a:endParaRPr lang="pt-BR" altLang="pt-BR" sz="2800" dirty="0" smtClean="0">
              <a:solidFill>
                <a:srgbClr val="008E18"/>
              </a:solidFill>
              <a:latin typeface="Arial" charset="0"/>
            </a:endParaRPr>
          </a:p>
        </p:txBody>
      </p:sp>
      <mc:AlternateContent xmlns:mc="http://schemas.openxmlformats.org/markup-compatibility/2006" xmlns:a14="http://schemas.microsoft.com/office/drawing/2010/main">
        <mc:Choice Requires="a14">
          <p:sp>
            <p:nvSpPr>
              <p:cNvPr id="19461" name="Rectangle 11"/>
              <p:cNvSpPr>
                <a:spLocks noChangeArrowheads="1"/>
              </p:cNvSpPr>
              <p:nvPr/>
            </p:nvSpPr>
            <p:spPr bwMode="auto">
              <a:xfrm>
                <a:off x="76200" y="838200"/>
                <a:ext cx="8915400" cy="5791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lIns="0" tIns="0" rIns="0" bIns="0" numCol="1" anchor="t" anchorCtr="0"/>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just" eaLnBrk="1" hangingPunct="1"/>
                <a:r>
                  <a:rPr lang="pt-BR" altLang="pt-BR" sz="2800" b="0" dirty="0" smtClean="0">
                    <a:solidFill>
                      <a:srgbClr val="0000FF"/>
                    </a:solidFill>
                    <a:latin typeface="Arial" charset="0"/>
                  </a:rPr>
                  <a:t>A expressão para ESV em baixa pressão análoga a </a:t>
                </a:r>
                <a:r>
                  <a:rPr lang="pt-BR" altLang="pt-BR" sz="2800" b="0" dirty="0" err="1" smtClean="0">
                    <a:solidFill>
                      <a:srgbClr val="0000FF"/>
                    </a:solidFill>
                    <a:latin typeface="Arial" charset="0"/>
                  </a:rPr>
                  <a:t>Raoult</a:t>
                </a:r>
                <a:r>
                  <a:rPr lang="pt-BR" altLang="pt-BR" sz="2800" b="0" dirty="0" smtClean="0">
                    <a:solidFill>
                      <a:srgbClr val="0000FF"/>
                    </a:solidFill>
                    <a:latin typeface="Arial" charset="0"/>
                  </a:rPr>
                  <a:t> Modificado é </a:t>
                </a:r>
                <a14:m>
                  <m:oMath xmlns:m="http://schemas.openxmlformats.org/officeDocument/2006/math">
                    <m:sSubSup>
                      <m:sSubSupPr>
                        <m:ctrlPr>
                          <a:rPr lang="pt-BR" altLang="pt-BR" sz="2800" b="0" i="1" smtClean="0">
                            <a:solidFill>
                              <a:srgbClr val="0000FF"/>
                            </a:solidFill>
                            <a:latin typeface="Cambria Math"/>
                          </a:rPr>
                        </m:ctrlPr>
                      </m:sSubSupPr>
                      <m:e>
                        <m:r>
                          <a:rPr lang="pt-BR" altLang="pt-BR" sz="2800" b="0" i="1">
                            <a:solidFill>
                              <a:srgbClr val="0000FF"/>
                            </a:solidFill>
                            <a:latin typeface="Cambria Math"/>
                          </a:rPr>
                          <m:t>𝑥</m:t>
                        </m:r>
                      </m:e>
                      <m:sub>
                        <m:r>
                          <a:rPr lang="pt-BR" altLang="pt-BR" sz="2800" b="0" i="1">
                            <a:solidFill>
                              <a:srgbClr val="0000FF"/>
                            </a:solidFill>
                            <a:latin typeface="Cambria Math"/>
                          </a:rPr>
                          <m:t>𝑖</m:t>
                        </m:r>
                      </m:sub>
                      <m:sup>
                        <m:r>
                          <a:rPr lang="pt-BR" altLang="pt-BR" sz="2800" b="0" i="1" smtClean="0">
                            <a:solidFill>
                              <a:srgbClr val="0000FF"/>
                            </a:solidFill>
                            <a:latin typeface="Cambria Math"/>
                          </a:rPr>
                          <m:t>𝑠</m:t>
                        </m:r>
                      </m:sup>
                    </m:sSubSup>
                    <m:sSubSup>
                      <m:sSubSupPr>
                        <m:ctrlPr>
                          <a:rPr lang="pt-BR" altLang="pt-BR" sz="2800" b="0" i="1" smtClean="0">
                            <a:solidFill>
                              <a:srgbClr val="0000FF"/>
                            </a:solidFill>
                            <a:latin typeface="Cambria Math"/>
                          </a:rPr>
                        </m:ctrlPr>
                      </m:sSubSupPr>
                      <m:e>
                        <m:r>
                          <a:rPr lang="pt-BR" altLang="pt-BR" sz="2800" b="0" i="1">
                            <a:solidFill>
                              <a:srgbClr val="0000FF"/>
                            </a:solidFill>
                            <a:latin typeface="Cambria Math"/>
                          </a:rPr>
                          <m:t>𝛾</m:t>
                        </m:r>
                      </m:e>
                      <m:sub>
                        <m:r>
                          <a:rPr lang="pt-BR" altLang="pt-BR" sz="2800" b="0" i="1">
                            <a:solidFill>
                              <a:srgbClr val="0000FF"/>
                            </a:solidFill>
                            <a:latin typeface="Cambria Math"/>
                          </a:rPr>
                          <m:t>𝑖</m:t>
                        </m:r>
                      </m:sub>
                      <m:sup>
                        <m:r>
                          <a:rPr lang="pt-BR" altLang="pt-BR" sz="2800" b="0" i="1" smtClean="0">
                            <a:solidFill>
                              <a:srgbClr val="0000FF"/>
                            </a:solidFill>
                            <a:latin typeface="Cambria Math"/>
                          </a:rPr>
                          <m:t>𝑠</m:t>
                        </m:r>
                      </m:sup>
                    </m:sSubSup>
                    <m:sSubSup>
                      <m:sSubSupPr>
                        <m:ctrlPr>
                          <a:rPr lang="pt-BR" altLang="pt-BR" sz="2800" b="0" i="1">
                            <a:solidFill>
                              <a:srgbClr val="0000FF"/>
                            </a:solidFill>
                            <a:latin typeface="Cambria Math"/>
                          </a:rPr>
                        </m:ctrlPr>
                      </m:sSubSupPr>
                      <m:e>
                        <m:r>
                          <a:rPr lang="pt-BR" altLang="pt-BR" sz="2800" b="0" i="1">
                            <a:solidFill>
                              <a:srgbClr val="0000FF"/>
                            </a:solidFill>
                            <a:latin typeface="Cambria Math"/>
                          </a:rPr>
                          <m:t>𝑃</m:t>
                        </m:r>
                      </m:e>
                      <m:sub>
                        <m:r>
                          <a:rPr lang="pt-BR" altLang="pt-BR" sz="2800" b="0" i="1">
                            <a:solidFill>
                              <a:srgbClr val="0000FF"/>
                            </a:solidFill>
                            <a:latin typeface="Cambria Math"/>
                          </a:rPr>
                          <m:t>𝑖</m:t>
                        </m:r>
                      </m:sub>
                      <m:sup>
                        <m:r>
                          <a:rPr lang="pt-BR" altLang="pt-BR" sz="2800" b="0" i="1">
                            <a:solidFill>
                              <a:srgbClr val="0000FF"/>
                            </a:solidFill>
                            <a:latin typeface="Cambria Math"/>
                          </a:rPr>
                          <m:t>𝑠</m:t>
                        </m:r>
                        <m:r>
                          <a:rPr lang="pt-BR" altLang="pt-BR" sz="2800" b="0" i="1" smtClean="0">
                            <a:solidFill>
                              <a:srgbClr val="0000FF"/>
                            </a:solidFill>
                            <a:latin typeface="Cambria Math"/>
                          </a:rPr>
                          <m:t>𝑢𝑏</m:t>
                        </m:r>
                      </m:sup>
                    </m:sSubSup>
                    <m:r>
                      <a:rPr lang="pt-BR" altLang="pt-BR" sz="2800" b="0" i="1">
                        <a:solidFill>
                          <a:srgbClr val="0000FF"/>
                        </a:solidFill>
                        <a:latin typeface="Cambria Math"/>
                      </a:rPr>
                      <m:t>=</m:t>
                    </m:r>
                    <m:sSub>
                      <m:sSubPr>
                        <m:ctrlPr>
                          <a:rPr lang="pt-BR" altLang="pt-BR" sz="2800" b="0" i="1">
                            <a:solidFill>
                              <a:srgbClr val="0000FF"/>
                            </a:solidFill>
                            <a:latin typeface="Cambria Math"/>
                          </a:rPr>
                        </m:ctrlPr>
                      </m:sSubPr>
                      <m:e>
                        <m:r>
                          <a:rPr lang="pt-BR" altLang="pt-BR" sz="2800" b="0" i="1">
                            <a:solidFill>
                              <a:srgbClr val="0000FF"/>
                            </a:solidFill>
                            <a:latin typeface="Cambria Math"/>
                          </a:rPr>
                          <m:t>𝑦</m:t>
                        </m:r>
                      </m:e>
                      <m:sub>
                        <m:r>
                          <a:rPr lang="pt-BR" altLang="pt-BR" sz="2800" b="0" i="1">
                            <a:solidFill>
                              <a:srgbClr val="0000FF"/>
                            </a:solidFill>
                            <a:latin typeface="Cambria Math"/>
                          </a:rPr>
                          <m:t>𝑖</m:t>
                        </m:r>
                      </m:sub>
                    </m:sSub>
                    <m:r>
                      <a:rPr lang="pt-BR" altLang="pt-BR" sz="2800" b="0" i="1">
                        <a:solidFill>
                          <a:srgbClr val="0000FF"/>
                        </a:solidFill>
                        <a:latin typeface="Cambria Math"/>
                      </a:rPr>
                      <m:t> </m:t>
                    </m:r>
                    <m:r>
                      <a:rPr lang="pt-BR" altLang="pt-BR" sz="2800" b="0" i="1">
                        <a:solidFill>
                          <a:srgbClr val="0000FF"/>
                        </a:solidFill>
                        <a:latin typeface="Cambria Math"/>
                      </a:rPr>
                      <m:t>𝑃</m:t>
                    </m:r>
                  </m:oMath>
                </a14:m>
                <a:r>
                  <a:rPr lang="pt-BR" altLang="pt-BR" sz="2800" b="0" dirty="0" smtClean="0">
                    <a:solidFill>
                      <a:srgbClr val="0000FF"/>
                    </a:solidFill>
                    <a:latin typeface="Arial" charset="0"/>
                  </a:rPr>
                  <a:t>, em que s e sub indicam fase sólida e sublimação.</a:t>
                </a:r>
              </a:p>
              <a:p>
                <a:pPr algn="just" eaLnBrk="1" hangingPunct="1"/>
                <a:endParaRPr lang="pt-BR" altLang="pt-BR" sz="1200" b="0" dirty="0" smtClean="0">
                  <a:solidFill>
                    <a:srgbClr val="0000FF"/>
                  </a:solidFill>
                  <a:latin typeface="Arial" charset="0"/>
                </a:endParaRPr>
              </a:p>
              <a:p>
                <a:pPr algn="just" eaLnBrk="1" hangingPunct="1"/>
                <a:r>
                  <a:rPr lang="pt-BR" altLang="pt-BR" sz="2800" b="0" dirty="0" smtClean="0">
                    <a:solidFill>
                      <a:srgbClr val="FF0000"/>
                    </a:solidFill>
                    <a:latin typeface="Arial" charset="0"/>
                  </a:rPr>
                  <a:t>Assim, o ESL poderia ser representado pela equação </a:t>
                </a:r>
                <a14:m>
                  <m:oMath xmlns:m="http://schemas.openxmlformats.org/officeDocument/2006/math">
                    <m:sSubSup>
                      <m:sSubSupPr>
                        <m:ctrlPr>
                          <a:rPr lang="pt-BR" altLang="pt-BR" sz="2800" b="0" i="1">
                            <a:solidFill>
                              <a:srgbClr val="FF0000"/>
                            </a:solidFill>
                            <a:latin typeface="Cambria Math"/>
                          </a:rPr>
                        </m:ctrlPr>
                      </m:sSubSupPr>
                      <m:e>
                        <m:r>
                          <a:rPr lang="pt-BR" altLang="pt-BR" sz="2800" b="0" i="1">
                            <a:solidFill>
                              <a:srgbClr val="FF0000"/>
                            </a:solidFill>
                            <a:latin typeface="Cambria Math"/>
                          </a:rPr>
                          <m:t>𝑥</m:t>
                        </m:r>
                      </m:e>
                      <m:sub>
                        <m:r>
                          <a:rPr lang="pt-BR" altLang="pt-BR" sz="2800" b="0" i="1">
                            <a:solidFill>
                              <a:srgbClr val="FF0000"/>
                            </a:solidFill>
                            <a:latin typeface="Cambria Math"/>
                          </a:rPr>
                          <m:t>𝑖</m:t>
                        </m:r>
                      </m:sub>
                      <m:sup>
                        <m:r>
                          <a:rPr lang="pt-BR" altLang="pt-BR" sz="2800" b="0" i="1">
                            <a:solidFill>
                              <a:srgbClr val="FF0000"/>
                            </a:solidFill>
                            <a:latin typeface="Cambria Math"/>
                          </a:rPr>
                          <m:t>𝑠</m:t>
                        </m:r>
                      </m:sup>
                    </m:sSubSup>
                    <m:sSubSup>
                      <m:sSubSupPr>
                        <m:ctrlPr>
                          <a:rPr lang="pt-BR" altLang="pt-BR" sz="2800" b="0" i="1">
                            <a:solidFill>
                              <a:srgbClr val="FF0000"/>
                            </a:solidFill>
                            <a:latin typeface="Cambria Math"/>
                          </a:rPr>
                        </m:ctrlPr>
                      </m:sSubSupPr>
                      <m:e>
                        <m:r>
                          <a:rPr lang="pt-BR" altLang="pt-BR" sz="2800" b="0" i="1">
                            <a:solidFill>
                              <a:srgbClr val="FF0000"/>
                            </a:solidFill>
                            <a:latin typeface="Cambria Math"/>
                          </a:rPr>
                          <m:t>𝛾</m:t>
                        </m:r>
                      </m:e>
                      <m:sub>
                        <m:r>
                          <a:rPr lang="pt-BR" altLang="pt-BR" sz="2800" b="0" i="1">
                            <a:solidFill>
                              <a:srgbClr val="FF0000"/>
                            </a:solidFill>
                            <a:latin typeface="Cambria Math"/>
                          </a:rPr>
                          <m:t>𝑖</m:t>
                        </m:r>
                      </m:sub>
                      <m:sup>
                        <m:r>
                          <a:rPr lang="pt-BR" altLang="pt-BR" sz="2800" b="0" i="1">
                            <a:solidFill>
                              <a:srgbClr val="FF0000"/>
                            </a:solidFill>
                            <a:latin typeface="Cambria Math"/>
                          </a:rPr>
                          <m:t>𝑠</m:t>
                        </m:r>
                      </m:sup>
                    </m:sSubSup>
                    <m:sSubSup>
                      <m:sSubSupPr>
                        <m:ctrlPr>
                          <a:rPr lang="pt-BR" altLang="pt-BR" sz="2800" b="0" i="1">
                            <a:solidFill>
                              <a:srgbClr val="FF0000"/>
                            </a:solidFill>
                            <a:latin typeface="Cambria Math"/>
                          </a:rPr>
                        </m:ctrlPr>
                      </m:sSubSupPr>
                      <m:e>
                        <m:r>
                          <a:rPr lang="pt-BR" altLang="pt-BR" sz="2800" b="0" i="1">
                            <a:solidFill>
                              <a:srgbClr val="FF0000"/>
                            </a:solidFill>
                            <a:latin typeface="Cambria Math"/>
                          </a:rPr>
                          <m:t>𝑃</m:t>
                        </m:r>
                      </m:e>
                      <m:sub>
                        <m:r>
                          <a:rPr lang="pt-BR" altLang="pt-BR" sz="2800" b="0" i="1">
                            <a:solidFill>
                              <a:srgbClr val="FF0000"/>
                            </a:solidFill>
                            <a:latin typeface="Cambria Math"/>
                          </a:rPr>
                          <m:t>𝑖</m:t>
                        </m:r>
                      </m:sub>
                      <m:sup>
                        <m:r>
                          <a:rPr lang="pt-BR" altLang="pt-BR" sz="2800" b="0" i="1">
                            <a:solidFill>
                              <a:srgbClr val="FF0000"/>
                            </a:solidFill>
                            <a:latin typeface="Cambria Math"/>
                          </a:rPr>
                          <m:t>𝑠𝑢𝑏</m:t>
                        </m:r>
                      </m:sup>
                    </m:sSubSup>
                    <m:r>
                      <a:rPr lang="pt-BR" altLang="pt-BR" sz="2800" b="0" i="1">
                        <a:solidFill>
                          <a:srgbClr val="FF0000"/>
                        </a:solidFill>
                        <a:latin typeface="Cambria Math"/>
                      </a:rPr>
                      <m:t>=</m:t>
                    </m:r>
                    <m:sSub>
                      <m:sSubPr>
                        <m:ctrlPr>
                          <a:rPr lang="pt-BR" altLang="pt-BR" sz="2800" b="0" i="1">
                            <a:solidFill>
                              <a:srgbClr val="FF0000"/>
                            </a:solidFill>
                            <a:latin typeface="Cambria Math"/>
                          </a:rPr>
                        </m:ctrlPr>
                      </m:sSubPr>
                      <m:e>
                        <m:r>
                          <a:rPr lang="pt-BR" altLang="pt-BR" sz="2800" b="0" i="1">
                            <a:solidFill>
                              <a:srgbClr val="FF0000"/>
                            </a:solidFill>
                            <a:latin typeface="Cambria Math"/>
                          </a:rPr>
                          <m:t>𝑥</m:t>
                        </m:r>
                      </m:e>
                      <m:sub>
                        <m:r>
                          <a:rPr lang="pt-BR" altLang="pt-BR" sz="2800" b="0" i="1">
                            <a:solidFill>
                              <a:srgbClr val="FF0000"/>
                            </a:solidFill>
                            <a:latin typeface="Cambria Math"/>
                          </a:rPr>
                          <m:t>𝑖</m:t>
                        </m:r>
                      </m:sub>
                    </m:sSub>
                    <m:sSub>
                      <m:sSubPr>
                        <m:ctrlPr>
                          <a:rPr lang="pt-BR" altLang="pt-BR" sz="2800" b="0" i="1">
                            <a:solidFill>
                              <a:srgbClr val="FF0000"/>
                            </a:solidFill>
                            <a:latin typeface="Cambria Math"/>
                          </a:rPr>
                        </m:ctrlPr>
                      </m:sSubPr>
                      <m:e>
                        <m:r>
                          <a:rPr lang="pt-BR" altLang="pt-BR" sz="2800" b="0" i="1">
                            <a:solidFill>
                              <a:srgbClr val="FF0000"/>
                            </a:solidFill>
                            <a:latin typeface="Cambria Math"/>
                          </a:rPr>
                          <m:t>𝛾</m:t>
                        </m:r>
                      </m:e>
                      <m:sub>
                        <m:r>
                          <a:rPr lang="pt-BR" altLang="pt-BR" sz="2800" b="0" i="1">
                            <a:solidFill>
                              <a:srgbClr val="FF0000"/>
                            </a:solidFill>
                            <a:latin typeface="Cambria Math"/>
                          </a:rPr>
                          <m:t>𝑖</m:t>
                        </m:r>
                      </m:sub>
                    </m:sSub>
                    <m:sSubSup>
                      <m:sSubSupPr>
                        <m:ctrlPr>
                          <a:rPr lang="pt-BR" altLang="pt-BR" sz="2800" b="0" i="1">
                            <a:solidFill>
                              <a:srgbClr val="FF0000"/>
                            </a:solidFill>
                            <a:latin typeface="Cambria Math"/>
                          </a:rPr>
                        </m:ctrlPr>
                      </m:sSubSupPr>
                      <m:e>
                        <m:r>
                          <a:rPr lang="pt-BR" altLang="pt-BR" sz="2800" b="0" i="1">
                            <a:solidFill>
                              <a:srgbClr val="FF0000"/>
                            </a:solidFill>
                            <a:latin typeface="Cambria Math"/>
                          </a:rPr>
                          <m:t>𝑃</m:t>
                        </m:r>
                      </m:e>
                      <m:sub>
                        <m:r>
                          <a:rPr lang="pt-BR" altLang="pt-BR" sz="2800" b="0" i="1">
                            <a:solidFill>
                              <a:srgbClr val="FF0000"/>
                            </a:solidFill>
                            <a:latin typeface="Cambria Math"/>
                          </a:rPr>
                          <m:t>𝑖</m:t>
                        </m:r>
                      </m:sub>
                      <m:sup>
                        <m:r>
                          <a:rPr lang="pt-BR" altLang="pt-BR" sz="2800" b="0" i="1">
                            <a:solidFill>
                              <a:srgbClr val="FF0000"/>
                            </a:solidFill>
                            <a:latin typeface="Cambria Math"/>
                          </a:rPr>
                          <m:t>𝑠𝑎𝑡</m:t>
                        </m:r>
                      </m:sup>
                    </m:sSubSup>
                  </m:oMath>
                </a14:m>
                <a:r>
                  <a:rPr lang="pt-BR" altLang="pt-BR" sz="2800" b="0" dirty="0" smtClean="0">
                    <a:solidFill>
                      <a:srgbClr val="FF0000"/>
                    </a:solidFill>
                    <a:latin typeface="Arial" charset="0"/>
                  </a:rPr>
                  <a:t>. </a:t>
                </a:r>
                <a:r>
                  <a:rPr lang="pt-BR" altLang="pt-BR" sz="2800" b="0" dirty="0" smtClean="0">
                    <a:solidFill>
                      <a:srgbClr val="008E18"/>
                    </a:solidFill>
                    <a:latin typeface="Arial" charset="0"/>
                  </a:rPr>
                  <a:t>Utilizando a equação de Clausius-</a:t>
                </a:r>
                <a:r>
                  <a:rPr lang="pt-BR" altLang="pt-BR" sz="2800" b="0" dirty="0" err="1" smtClean="0">
                    <a:solidFill>
                      <a:srgbClr val="008E18"/>
                    </a:solidFill>
                    <a:latin typeface="Arial" charset="0"/>
                  </a:rPr>
                  <a:t>Clayperon</a:t>
                </a:r>
                <a:r>
                  <a:rPr lang="pt-BR" altLang="pt-BR" sz="2800" b="0" dirty="0" smtClean="0">
                    <a:solidFill>
                      <a:srgbClr val="008E18"/>
                    </a:solidFill>
                    <a:latin typeface="Arial" charset="0"/>
                  </a:rPr>
                  <a:t>, para fluidos puros em pressões baixas,</a:t>
                </a:r>
              </a:p>
              <a:p>
                <a:pPr algn="just" eaLnBrk="1" hangingPunct="1"/>
                <a14:m>
                  <m:oMathPara xmlns:m="http://schemas.openxmlformats.org/officeDocument/2006/math">
                    <m:oMathParaPr>
                      <m:jc m:val="centerGroup"/>
                    </m:oMathParaPr>
                    <m:oMath xmlns:m="http://schemas.openxmlformats.org/officeDocument/2006/math">
                      <m:f>
                        <m:fPr>
                          <m:ctrlPr>
                            <a:rPr lang="pt-BR" altLang="pt-BR" sz="2800" b="0" i="1" smtClean="0">
                              <a:solidFill>
                                <a:srgbClr val="008E18"/>
                              </a:solidFill>
                              <a:latin typeface="Cambria Math"/>
                            </a:rPr>
                          </m:ctrlPr>
                        </m:fPr>
                        <m:num>
                          <m:r>
                            <a:rPr lang="pt-BR" altLang="pt-BR" sz="2800" b="0" i="1" smtClean="0">
                              <a:solidFill>
                                <a:srgbClr val="008E18"/>
                              </a:solidFill>
                              <a:latin typeface="Cambria Math"/>
                            </a:rPr>
                            <m:t>𝑑</m:t>
                          </m:r>
                          <m:r>
                            <a:rPr lang="pt-BR" altLang="pt-BR" sz="2800" b="0" i="1" smtClean="0">
                              <a:solidFill>
                                <a:srgbClr val="008E18"/>
                              </a:solidFill>
                              <a:latin typeface="Cambria Math"/>
                            </a:rPr>
                            <m:t> </m:t>
                          </m:r>
                          <m:r>
                            <m:rPr>
                              <m:sty m:val="p"/>
                            </m:rPr>
                            <a:rPr lang="pt-BR" altLang="pt-BR" sz="2800" b="0" i="0" smtClean="0">
                              <a:solidFill>
                                <a:srgbClr val="008E18"/>
                              </a:solidFill>
                              <a:latin typeface="Cambria Math"/>
                            </a:rPr>
                            <m:t>ln</m:t>
                          </m:r>
                          <m:r>
                            <a:rPr lang="pt-BR" altLang="pt-BR" sz="2800" b="0" i="1" smtClean="0">
                              <a:solidFill>
                                <a:srgbClr val="008E18"/>
                              </a:solidFill>
                              <a:latin typeface="Cambria Math"/>
                            </a:rPr>
                            <m:t>⁡(</m:t>
                          </m:r>
                          <m:sSup>
                            <m:sSupPr>
                              <m:ctrlPr>
                                <a:rPr lang="pt-BR" altLang="pt-BR" sz="2800" b="0" i="1">
                                  <a:solidFill>
                                    <a:srgbClr val="008E18"/>
                                  </a:solidFill>
                                  <a:latin typeface="Cambria Math"/>
                                </a:rPr>
                              </m:ctrlPr>
                            </m:sSupPr>
                            <m:e>
                              <m:r>
                                <a:rPr lang="pt-BR" altLang="pt-BR" sz="2800" b="0" i="1">
                                  <a:solidFill>
                                    <a:srgbClr val="008E18"/>
                                  </a:solidFill>
                                  <a:latin typeface="Cambria Math"/>
                                </a:rPr>
                                <m:t>𝑃</m:t>
                              </m:r>
                            </m:e>
                            <m:sup>
                              <m:r>
                                <a:rPr lang="pt-BR" altLang="pt-BR" sz="2800" b="0" i="1">
                                  <a:solidFill>
                                    <a:srgbClr val="008E18"/>
                                  </a:solidFill>
                                  <a:latin typeface="Cambria Math"/>
                                </a:rPr>
                                <m:t>𝑠𝑎𝑡</m:t>
                              </m:r>
                            </m:sup>
                          </m:sSup>
                          <m:r>
                            <a:rPr lang="pt-BR" altLang="pt-BR" sz="2800" b="0" i="1" smtClean="0">
                              <a:solidFill>
                                <a:srgbClr val="008E18"/>
                              </a:solidFill>
                              <a:latin typeface="Cambria Math"/>
                            </a:rPr>
                            <m:t>)</m:t>
                          </m:r>
                        </m:num>
                        <m:den>
                          <m:r>
                            <a:rPr lang="pt-BR" altLang="pt-BR" sz="2800" b="0" i="1" smtClean="0">
                              <a:solidFill>
                                <a:srgbClr val="008E18"/>
                              </a:solidFill>
                              <a:latin typeface="Cambria Math"/>
                            </a:rPr>
                            <m:t>𝑑</m:t>
                          </m:r>
                          <m:d>
                            <m:dPr>
                              <m:ctrlPr>
                                <a:rPr lang="pt-BR" altLang="pt-BR" sz="2800" b="0" i="1" smtClean="0">
                                  <a:solidFill>
                                    <a:srgbClr val="008E18"/>
                                  </a:solidFill>
                                  <a:latin typeface="Cambria Math"/>
                                </a:rPr>
                              </m:ctrlPr>
                            </m:dPr>
                            <m:e>
                              <m:f>
                                <m:fPr>
                                  <m:type m:val="lin"/>
                                  <m:ctrlPr>
                                    <a:rPr lang="pt-BR" altLang="pt-BR" sz="2800" b="0" i="1" smtClean="0">
                                      <a:solidFill>
                                        <a:srgbClr val="008E18"/>
                                      </a:solidFill>
                                      <a:latin typeface="Cambria Math"/>
                                    </a:rPr>
                                  </m:ctrlPr>
                                </m:fPr>
                                <m:num>
                                  <m:r>
                                    <a:rPr lang="pt-BR" altLang="pt-BR" sz="2800" b="0" i="1" smtClean="0">
                                      <a:solidFill>
                                        <a:srgbClr val="008E18"/>
                                      </a:solidFill>
                                      <a:latin typeface="Cambria Math"/>
                                    </a:rPr>
                                    <m:t>1</m:t>
                                  </m:r>
                                </m:num>
                                <m:den>
                                  <m:r>
                                    <a:rPr lang="pt-BR" altLang="pt-BR" sz="2800" b="0" i="1" smtClean="0">
                                      <a:solidFill>
                                        <a:srgbClr val="008E18"/>
                                      </a:solidFill>
                                      <a:latin typeface="Cambria Math"/>
                                    </a:rPr>
                                    <m:t>𝑇</m:t>
                                  </m:r>
                                </m:den>
                              </m:f>
                            </m:e>
                          </m:d>
                        </m:den>
                      </m:f>
                      <m:r>
                        <a:rPr lang="pt-BR" altLang="pt-BR" sz="2800" b="0" i="1" smtClean="0">
                          <a:solidFill>
                            <a:srgbClr val="008E18"/>
                          </a:solidFill>
                          <a:latin typeface="Cambria Math"/>
                        </a:rPr>
                        <m:t>=−</m:t>
                      </m:r>
                      <m:f>
                        <m:fPr>
                          <m:ctrlPr>
                            <a:rPr lang="pt-BR" altLang="pt-BR" sz="2800" b="0" i="1" smtClean="0">
                              <a:solidFill>
                                <a:srgbClr val="008E18"/>
                              </a:solidFill>
                              <a:latin typeface="Cambria Math"/>
                            </a:rPr>
                          </m:ctrlPr>
                        </m:fPr>
                        <m:num>
                          <m:sSub>
                            <m:sSubPr>
                              <m:ctrlPr>
                                <a:rPr lang="pt-BR" altLang="pt-BR" sz="2800" b="0" i="1" smtClean="0">
                                  <a:solidFill>
                                    <a:srgbClr val="008E18"/>
                                  </a:solidFill>
                                  <a:latin typeface="Cambria Math"/>
                                </a:rPr>
                              </m:ctrlPr>
                            </m:sSubPr>
                            <m:e>
                              <m:r>
                                <m:rPr>
                                  <m:sty m:val="p"/>
                                </m:rPr>
                                <a:rPr lang="pt-BR" altLang="pt-BR" sz="2800" b="0" i="0" smtClean="0">
                                  <a:solidFill>
                                    <a:srgbClr val="008E18"/>
                                  </a:solidFill>
                                  <a:latin typeface="Cambria Math"/>
                                </a:rPr>
                                <m:t>Δ</m:t>
                              </m:r>
                            </m:e>
                            <m:sub>
                              <m:r>
                                <a:rPr lang="pt-BR" altLang="pt-BR" sz="2800" b="0" i="1" smtClean="0">
                                  <a:solidFill>
                                    <a:srgbClr val="008E18"/>
                                  </a:solidFill>
                                  <a:latin typeface="Cambria Math"/>
                                </a:rPr>
                                <m:t>𝑣𝑎𝑝</m:t>
                              </m:r>
                            </m:sub>
                          </m:sSub>
                          <m:r>
                            <a:rPr lang="pt-BR" altLang="pt-BR" sz="2800" b="0" i="1" smtClean="0">
                              <a:solidFill>
                                <a:srgbClr val="008E18"/>
                              </a:solidFill>
                              <a:latin typeface="Cambria Math"/>
                            </a:rPr>
                            <m:t>𝐻</m:t>
                          </m:r>
                        </m:num>
                        <m:den>
                          <m:r>
                            <a:rPr lang="pt-BR" altLang="pt-BR" sz="2800" b="0" i="1" smtClean="0">
                              <a:solidFill>
                                <a:srgbClr val="008E18"/>
                              </a:solidFill>
                              <a:latin typeface="Cambria Math"/>
                            </a:rPr>
                            <m:t>𝑅</m:t>
                          </m:r>
                        </m:den>
                      </m:f>
                      <m:r>
                        <a:rPr lang="pt-BR" altLang="pt-BR" sz="2800" b="0" i="1" smtClean="0">
                          <a:solidFill>
                            <a:srgbClr val="008E18"/>
                          </a:solidFill>
                          <a:latin typeface="Cambria Math"/>
                        </a:rPr>
                        <m:t>∴</m:t>
                      </m:r>
                      <m:f>
                        <m:fPr>
                          <m:ctrlPr>
                            <a:rPr lang="pt-BR" altLang="pt-BR" sz="2800" b="0" i="1" smtClean="0">
                              <a:solidFill>
                                <a:srgbClr val="008E18"/>
                              </a:solidFill>
                              <a:latin typeface="Cambria Math"/>
                            </a:rPr>
                          </m:ctrlPr>
                        </m:fPr>
                        <m:num>
                          <m:sSup>
                            <m:sSupPr>
                              <m:ctrlPr>
                                <a:rPr lang="pt-BR" altLang="pt-BR" sz="2800" b="0" i="1">
                                  <a:solidFill>
                                    <a:srgbClr val="008E18"/>
                                  </a:solidFill>
                                  <a:latin typeface="Cambria Math"/>
                                </a:rPr>
                              </m:ctrlPr>
                            </m:sSupPr>
                            <m:e>
                              <m:r>
                                <a:rPr lang="pt-BR" altLang="pt-BR" sz="2800" b="0" i="1">
                                  <a:solidFill>
                                    <a:srgbClr val="008E18"/>
                                  </a:solidFill>
                                  <a:latin typeface="Cambria Math"/>
                                </a:rPr>
                                <m:t>𝑃</m:t>
                              </m:r>
                            </m:e>
                            <m:sup>
                              <m:r>
                                <a:rPr lang="pt-BR" altLang="pt-BR" sz="2800" b="0" i="1">
                                  <a:solidFill>
                                    <a:srgbClr val="008E18"/>
                                  </a:solidFill>
                                  <a:latin typeface="Cambria Math"/>
                                </a:rPr>
                                <m:t>𝑠𝑎𝑡</m:t>
                              </m:r>
                            </m:sup>
                          </m:sSup>
                        </m:num>
                        <m:den>
                          <m:sSub>
                            <m:sSubPr>
                              <m:ctrlPr>
                                <a:rPr lang="pt-BR" altLang="pt-BR" sz="2800" b="0" i="1">
                                  <a:solidFill>
                                    <a:srgbClr val="008E18"/>
                                  </a:solidFill>
                                  <a:latin typeface="Cambria Math"/>
                                </a:rPr>
                              </m:ctrlPr>
                            </m:sSubPr>
                            <m:e>
                              <m:r>
                                <a:rPr lang="pt-BR" altLang="pt-BR" sz="2800" b="0" i="1" smtClean="0">
                                  <a:solidFill>
                                    <a:srgbClr val="008E18"/>
                                  </a:solidFill>
                                  <a:latin typeface="Cambria Math"/>
                                </a:rPr>
                                <m:t>𝑃</m:t>
                              </m:r>
                            </m:e>
                            <m:sub>
                              <m:r>
                                <a:rPr lang="pt-BR" altLang="pt-BR" sz="2800" b="0" i="1">
                                  <a:solidFill>
                                    <a:srgbClr val="008E18"/>
                                  </a:solidFill>
                                  <a:latin typeface="Cambria Math"/>
                                </a:rPr>
                                <m:t>𝑡</m:t>
                              </m:r>
                            </m:sub>
                          </m:sSub>
                        </m:den>
                      </m:f>
                      <m:r>
                        <a:rPr lang="pt-BR" altLang="pt-BR" sz="2800" b="0" i="1" smtClean="0">
                          <a:solidFill>
                            <a:srgbClr val="008E18"/>
                          </a:solidFill>
                          <a:latin typeface="Cambria Math"/>
                          <a:ea typeface="Cambria Math"/>
                        </a:rPr>
                        <m:t>~</m:t>
                      </m:r>
                      <m:r>
                        <a:rPr lang="pt-BR" altLang="pt-BR" sz="2800" b="0" i="1" smtClean="0">
                          <a:solidFill>
                            <a:srgbClr val="008E18"/>
                          </a:solidFill>
                          <a:latin typeface="Cambria Math"/>
                        </a:rPr>
                        <m:t>𝑒𝑥𝑝</m:t>
                      </m:r>
                      <m:d>
                        <m:dPr>
                          <m:begChr m:val="["/>
                          <m:endChr m:val="]"/>
                          <m:ctrlPr>
                            <a:rPr lang="pt-BR" altLang="pt-BR" sz="2800" b="0" i="1" smtClean="0">
                              <a:solidFill>
                                <a:srgbClr val="008E18"/>
                              </a:solidFill>
                              <a:latin typeface="Cambria Math"/>
                            </a:rPr>
                          </m:ctrlPr>
                        </m:dPr>
                        <m:e>
                          <m:r>
                            <a:rPr lang="pt-BR" altLang="pt-BR" sz="2800" b="0" i="1">
                              <a:solidFill>
                                <a:srgbClr val="008E18"/>
                              </a:solidFill>
                              <a:latin typeface="Cambria Math"/>
                            </a:rPr>
                            <m:t>−</m:t>
                          </m:r>
                          <m:f>
                            <m:fPr>
                              <m:ctrlPr>
                                <a:rPr lang="pt-BR" altLang="pt-BR" sz="2800" b="0" i="1">
                                  <a:solidFill>
                                    <a:srgbClr val="008E18"/>
                                  </a:solidFill>
                                  <a:latin typeface="Cambria Math"/>
                                </a:rPr>
                              </m:ctrlPr>
                            </m:fPr>
                            <m:num>
                              <m:sSub>
                                <m:sSubPr>
                                  <m:ctrlPr>
                                    <a:rPr lang="pt-BR" altLang="pt-BR" sz="2800" b="0" i="1">
                                      <a:solidFill>
                                        <a:srgbClr val="008E18"/>
                                      </a:solidFill>
                                      <a:latin typeface="Cambria Math"/>
                                    </a:rPr>
                                  </m:ctrlPr>
                                </m:sSubPr>
                                <m:e>
                                  <m:r>
                                    <m:rPr>
                                      <m:sty m:val="p"/>
                                    </m:rPr>
                                    <a:rPr lang="pt-BR" altLang="pt-BR" sz="2800" b="0">
                                      <a:solidFill>
                                        <a:srgbClr val="008E18"/>
                                      </a:solidFill>
                                      <a:latin typeface="Cambria Math"/>
                                    </a:rPr>
                                    <m:t>Δ</m:t>
                                  </m:r>
                                </m:e>
                                <m:sub>
                                  <m:r>
                                    <a:rPr lang="pt-BR" altLang="pt-BR" sz="2800" b="0" i="1">
                                      <a:solidFill>
                                        <a:srgbClr val="008E18"/>
                                      </a:solidFill>
                                      <a:latin typeface="Cambria Math"/>
                                    </a:rPr>
                                    <m:t>𝑣𝑎𝑝</m:t>
                                  </m:r>
                                </m:sub>
                              </m:sSub>
                              <m:r>
                                <a:rPr lang="pt-BR" altLang="pt-BR" sz="2800" b="0" i="1">
                                  <a:solidFill>
                                    <a:srgbClr val="008E18"/>
                                  </a:solidFill>
                                  <a:latin typeface="Cambria Math"/>
                                </a:rPr>
                                <m:t>𝐻</m:t>
                              </m:r>
                            </m:num>
                            <m:den>
                              <m:r>
                                <a:rPr lang="pt-BR" altLang="pt-BR" sz="2800" b="0" i="1">
                                  <a:solidFill>
                                    <a:srgbClr val="008E18"/>
                                  </a:solidFill>
                                  <a:latin typeface="Cambria Math"/>
                                </a:rPr>
                                <m:t>𝑅</m:t>
                              </m:r>
                            </m:den>
                          </m:f>
                          <m:d>
                            <m:dPr>
                              <m:ctrlPr>
                                <a:rPr lang="pt-BR" altLang="pt-BR" sz="2800" b="0" i="1">
                                  <a:solidFill>
                                    <a:srgbClr val="008E18"/>
                                  </a:solidFill>
                                  <a:latin typeface="Cambria Math"/>
                                </a:rPr>
                              </m:ctrlPr>
                            </m:dPr>
                            <m:e>
                              <m:f>
                                <m:fPr>
                                  <m:ctrlPr>
                                    <a:rPr lang="pt-BR" altLang="pt-BR" sz="2800" b="0" i="1">
                                      <a:solidFill>
                                        <a:srgbClr val="008E18"/>
                                      </a:solidFill>
                                      <a:latin typeface="Cambria Math"/>
                                    </a:rPr>
                                  </m:ctrlPr>
                                </m:fPr>
                                <m:num>
                                  <m:r>
                                    <a:rPr lang="pt-BR" altLang="pt-BR" sz="2800" b="0" i="1" smtClean="0">
                                      <a:solidFill>
                                        <a:srgbClr val="008E18"/>
                                      </a:solidFill>
                                      <a:latin typeface="Cambria Math"/>
                                    </a:rPr>
                                    <m:t>1</m:t>
                                  </m:r>
                                </m:num>
                                <m:den>
                                  <m:r>
                                    <a:rPr lang="pt-BR" altLang="pt-BR" sz="2800" b="0" i="1" smtClean="0">
                                      <a:solidFill>
                                        <a:srgbClr val="008E18"/>
                                      </a:solidFill>
                                      <a:latin typeface="Cambria Math"/>
                                    </a:rPr>
                                    <m:t>𝑇</m:t>
                                  </m:r>
                                </m:den>
                              </m:f>
                              <m:r>
                                <a:rPr lang="pt-BR" altLang="pt-BR" sz="2800" b="0" i="1" smtClean="0">
                                  <a:solidFill>
                                    <a:srgbClr val="008E18"/>
                                  </a:solidFill>
                                  <a:latin typeface="Cambria Math"/>
                                </a:rPr>
                                <m:t>−</m:t>
                              </m:r>
                              <m:f>
                                <m:fPr>
                                  <m:ctrlPr>
                                    <a:rPr lang="pt-BR" altLang="pt-BR" sz="2800" b="0" i="1">
                                      <a:solidFill>
                                        <a:srgbClr val="008E18"/>
                                      </a:solidFill>
                                      <a:latin typeface="Cambria Math"/>
                                    </a:rPr>
                                  </m:ctrlPr>
                                </m:fPr>
                                <m:num>
                                  <m:r>
                                    <a:rPr lang="pt-BR" altLang="pt-BR" sz="2800" b="0" i="1" smtClean="0">
                                      <a:solidFill>
                                        <a:srgbClr val="008E18"/>
                                      </a:solidFill>
                                      <a:latin typeface="Cambria Math"/>
                                    </a:rPr>
                                    <m:t>1</m:t>
                                  </m:r>
                                </m:num>
                                <m:den>
                                  <m:sSub>
                                    <m:sSubPr>
                                      <m:ctrlPr>
                                        <a:rPr lang="pt-BR" altLang="pt-BR" sz="2800" b="0" i="1">
                                          <a:solidFill>
                                            <a:srgbClr val="008E18"/>
                                          </a:solidFill>
                                          <a:latin typeface="Cambria Math"/>
                                        </a:rPr>
                                      </m:ctrlPr>
                                    </m:sSubPr>
                                    <m:e>
                                      <m:r>
                                        <a:rPr lang="pt-BR" altLang="pt-BR" sz="2800" b="0" i="1">
                                          <a:solidFill>
                                            <a:srgbClr val="008E18"/>
                                          </a:solidFill>
                                          <a:latin typeface="Cambria Math"/>
                                        </a:rPr>
                                        <m:t>𝑇</m:t>
                                      </m:r>
                                    </m:e>
                                    <m:sub>
                                      <m:r>
                                        <a:rPr lang="pt-BR" altLang="pt-BR" sz="2800" b="0" i="1">
                                          <a:solidFill>
                                            <a:srgbClr val="008E18"/>
                                          </a:solidFill>
                                          <a:latin typeface="Cambria Math"/>
                                        </a:rPr>
                                        <m:t>𝑡</m:t>
                                      </m:r>
                                    </m:sub>
                                  </m:sSub>
                                </m:den>
                              </m:f>
                            </m:e>
                          </m:d>
                        </m:e>
                      </m:d>
                    </m:oMath>
                  </m:oMathPara>
                </a14:m>
                <a:endParaRPr lang="pt-BR" altLang="pt-BR" sz="2800" b="0" dirty="0" smtClean="0">
                  <a:solidFill>
                    <a:srgbClr val="008E18"/>
                  </a:solidFill>
                  <a:latin typeface="Arial" charset="0"/>
                </a:endParaRPr>
              </a:p>
              <a:p>
                <a:pPr algn="just" eaLnBrk="1" hangingPunct="1"/>
                <a14:m>
                  <m:oMath xmlns:m="http://schemas.openxmlformats.org/officeDocument/2006/math">
                    <m:sSub>
                      <m:sSubPr>
                        <m:ctrlPr>
                          <a:rPr lang="pt-BR" altLang="pt-BR" sz="2800" b="0" i="1">
                            <a:solidFill>
                              <a:srgbClr val="008E18"/>
                            </a:solidFill>
                            <a:latin typeface="Cambria Math"/>
                          </a:rPr>
                        </m:ctrlPr>
                      </m:sSubPr>
                      <m:e>
                        <m:r>
                          <a:rPr lang="pt-BR" altLang="pt-BR" sz="2800" b="0" i="1">
                            <a:solidFill>
                              <a:srgbClr val="008E18"/>
                            </a:solidFill>
                            <a:latin typeface="Cambria Math"/>
                          </a:rPr>
                          <m:t>𝑃</m:t>
                        </m:r>
                      </m:e>
                      <m:sub>
                        <m:r>
                          <a:rPr lang="pt-BR" altLang="pt-BR" sz="2800" b="0" i="1">
                            <a:solidFill>
                              <a:srgbClr val="008E18"/>
                            </a:solidFill>
                            <a:latin typeface="Cambria Math"/>
                          </a:rPr>
                          <m:t>𝑡</m:t>
                        </m:r>
                      </m:sub>
                    </m:sSub>
                  </m:oMath>
                </a14:m>
                <a:r>
                  <a:rPr lang="pt-BR" altLang="pt-BR" sz="2800" b="0" dirty="0" smtClean="0">
                    <a:solidFill>
                      <a:srgbClr val="008E18"/>
                    </a:solidFill>
                    <a:latin typeface="Arial" charset="0"/>
                  </a:rPr>
                  <a:t> e </a:t>
                </a:r>
                <a14:m>
                  <m:oMath xmlns:m="http://schemas.openxmlformats.org/officeDocument/2006/math">
                    <m:sSub>
                      <m:sSubPr>
                        <m:ctrlPr>
                          <a:rPr lang="pt-BR" altLang="pt-BR" sz="2800" b="0" i="1">
                            <a:solidFill>
                              <a:srgbClr val="008E18"/>
                            </a:solidFill>
                            <a:latin typeface="Cambria Math"/>
                          </a:rPr>
                        </m:ctrlPr>
                      </m:sSubPr>
                      <m:e>
                        <m:r>
                          <a:rPr lang="pt-BR" altLang="pt-BR" sz="2800" b="0" i="1">
                            <a:solidFill>
                              <a:srgbClr val="008E18"/>
                            </a:solidFill>
                            <a:latin typeface="Cambria Math"/>
                          </a:rPr>
                          <m:t>𝑇</m:t>
                        </m:r>
                      </m:e>
                      <m:sub>
                        <m:r>
                          <a:rPr lang="pt-BR" altLang="pt-BR" sz="2800" b="0" i="1">
                            <a:solidFill>
                              <a:srgbClr val="008E18"/>
                            </a:solidFill>
                            <a:latin typeface="Cambria Math"/>
                          </a:rPr>
                          <m:t>𝑡</m:t>
                        </m:r>
                      </m:sub>
                    </m:sSub>
                  </m:oMath>
                </a14:m>
                <a:r>
                  <a:rPr lang="pt-BR" altLang="pt-BR" sz="2800" b="0" dirty="0" smtClean="0">
                    <a:solidFill>
                      <a:srgbClr val="008E18"/>
                    </a:solidFill>
                    <a:latin typeface="Arial" charset="0"/>
                  </a:rPr>
                  <a:t> são pressão e temperatura no ponto triplo, R a constante dos gases e </a:t>
                </a:r>
                <a14:m>
                  <m:oMath xmlns:m="http://schemas.openxmlformats.org/officeDocument/2006/math">
                    <m:sSub>
                      <m:sSubPr>
                        <m:ctrlPr>
                          <a:rPr lang="pt-BR" altLang="pt-BR" sz="2800" b="0" i="1">
                            <a:solidFill>
                              <a:srgbClr val="008E18"/>
                            </a:solidFill>
                            <a:latin typeface="Cambria Math"/>
                          </a:rPr>
                        </m:ctrlPr>
                      </m:sSubPr>
                      <m:e>
                        <m:r>
                          <m:rPr>
                            <m:sty m:val="p"/>
                          </m:rPr>
                          <a:rPr lang="pt-BR" altLang="pt-BR" sz="2800" b="0">
                            <a:solidFill>
                              <a:srgbClr val="008E18"/>
                            </a:solidFill>
                            <a:latin typeface="Cambria Math"/>
                          </a:rPr>
                          <m:t>Δ</m:t>
                        </m:r>
                      </m:e>
                      <m:sub>
                        <m:r>
                          <a:rPr lang="pt-BR" altLang="pt-BR" sz="2800" b="0" i="1">
                            <a:solidFill>
                              <a:srgbClr val="008E18"/>
                            </a:solidFill>
                            <a:latin typeface="Cambria Math"/>
                          </a:rPr>
                          <m:t>𝑣𝑎𝑝</m:t>
                        </m:r>
                      </m:sub>
                    </m:sSub>
                    <m:r>
                      <a:rPr lang="pt-BR" altLang="pt-BR" sz="2800" b="0" i="1">
                        <a:solidFill>
                          <a:srgbClr val="008E18"/>
                        </a:solidFill>
                        <a:latin typeface="Cambria Math"/>
                      </a:rPr>
                      <m:t>𝐻</m:t>
                    </m:r>
                  </m:oMath>
                </a14:m>
                <a:r>
                  <a:rPr lang="pt-BR" altLang="pt-BR" sz="2800" b="0" dirty="0" smtClean="0">
                    <a:solidFill>
                      <a:srgbClr val="008E18"/>
                    </a:solidFill>
                    <a:latin typeface="Arial" charset="0"/>
                  </a:rPr>
                  <a:t> o calor de vaporização </a:t>
                </a:r>
                <a14:m>
                  <m:oMath xmlns:m="http://schemas.openxmlformats.org/officeDocument/2006/math">
                    <m:r>
                      <a:rPr lang="pt-BR" altLang="pt-BR" sz="2800" b="0" i="1" smtClean="0">
                        <a:solidFill>
                          <a:srgbClr val="008E18"/>
                        </a:solidFill>
                        <a:latin typeface="Cambria Math"/>
                      </a:rPr>
                      <m:t>∴</m:t>
                    </m:r>
                  </m:oMath>
                </a14:m>
                <a:endParaRPr lang="pt-BR" altLang="pt-BR" sz="2800" b="0" dirty="0" smtClean="0">
                  <a:solidFill>
                    <a:srgbClr val="008E18"/>
                  </a:solidFill>
                  <a:latin typeface="Arial" charset="0"/>
                </a:endParaRPr>
              </a:p>
              <a:p>
                <a:pPr algn="just" eaLnBrk="1" hangingPunct="1"/>
                <a14:m>
                  <m:oMathPara xmlns:m="http://schemas.openxmlformats.org/officeDocument/2006/math">
                    <m:oMathParaPr>
                      <m:jc m:val="centerGroup"/>
                    </m:oMathParaPr>
                    <m:oMath xmlns:m="http://schemas.openxmlformats.org/officeDocument/2006/math">
                      <m:f>
                        <m:fPr>
                          <m:ctrlPr>
                            <a:rPr lang="pt-BR" altLang="pt-BR" sz="2800" b="0" i="1">
                              <a:solidFill>
                                <a:srgbClr val="008E18"/>
                              </a:solidFill>
                              <a:latin typeface="Cambria Math"/>
                            </a:rPr>
                          </m:ctrlPr>
                        </m:fPr>
                        <m:num>
                          <m:sSup>
                            <m:sSupPr>
                              <m:ctrlPr>
                                <a:rPr lang="pt-BR" altLang="pt-BR" sz="2800" b="0" i="1">
                                  <a:solidFill>
                                    <a:srgbClr val="008E18"/>
                                  </a:solidFill>
                                  <a:latin typeface="Cambria Math"/>
                                </a:rPr>
                              </m:ctrlPr>
                            </m:sSupPr>
                            <m:e>
                              <m:r>
                                <a:rPr lang="pt-BR" altLang="pt-BR" sz="2800" b="0" i="1">
                                  <a:solidFill>
                                    <a:srgbClr val="008E18"/>
                                  </a:solidFill>
                                  <a:latin typeface="Cambria Math"/>
                                </a:rPr>
                                <m:t>𝑃</m:t>
                              </m:r>
                            </m:e>
                            <m:sup>
                              <m:r>
                                <a:rPr lang="pt-BR" altLang="pt-BR" sz="2800" b="0" i="1">
                                  <a:solidFill>
                                    <a:srgbClr val="008E18"/>
                                  </a:solidFill>
                                  <a:latin typeface="Cambria Math"/>
                                </a:rPr>
                                <m:t>𝑠</m:t>
                              </m:r>
                              <m:r>
                                <a:rPr lang="pt-BR" altLang="pt-BR" sz="2800" b="0" i="1" smtClean="0">
                                  <a:solidFill>
                                    <a:srgbClr val="008E18"/>
                                  </a:solidFill>
                                  <a:latin typeface="Cambria Math"/>
                                </a:rPr>
                                <m:t>𝑢𝑏</m:t>
                              </m:r>
                            </m:sup>
                          </m:sSup>
                        </m:num>
                        <m:den>
                          <m:sSup>
                            <m:sSupPr>
                              <m:ctrlPr>
                                <a:rPr lang="pt-BR" altLang="pt-BR" sz="2800" b="0" i="1">
                                  <a:solidFill>
                                    <a:srgbClr val="008E18"/>
                                  </a:solidFill>
                                  <a:latin typeface="Cambria Math"/>
                                </a:rPr>
                              </m:ctrlPr>
                            </m:sSupPr>
                            <m:e>
                              <m:r>
                                <a:rPr lang="pt-BR" altLang="pt-BR" sz="2800" b="0" i="1">
                                  <a:solidFill>
                                    <a:srgbClr val="008E18"/>
                                  </a:solidFill>
                                  <a:latin typeface="Cambria Math"/>
                                </a:rPr>
                                <m:t>𝑃</m:t>
                              </m:r>
                            </m:e>
                            <m:sup>
                              <m:r>
                                <a:rPr lang="pt-BR" altLang="pt-BR" sz="2800" b="0" i="1">
                                  <a:solidFill>
                                    <a:srgbClr val="008E18"/>
                                  </a:solidFill>
                                  <a:latin typeface="Cambria Math"/>
                                </a:rPr>
                                <m:t>𝑠𝑎𝑡</m:t>
                              </m:r>
                            </m:sup>
                          </m:sSup>
                        </m:den>
                      </m:f>
                      <m:r>
                        <a:rPr lang="pt-BR" altLang="pt-BR" sz="2800" b="0" i="1">
                          <a:solidFill>
                            <a:srgbClr val="008E18"/>
                          </a:solidFill>
                          <a:latin typeface="Cambria Math"/>
                          <a:ea typeface="Cambria Math"/>
                        </a:rPr>
                        <m:t>~</m:t>
                      </m:r>
                      <m:r>
                        <a:rPr lang="pt-BR" altLang="pt-BR" sz="2800" b="0" i="1">
                          <a:solidFill>
                            <a:srgbClr val="008E18"/>
                          </a:solidFill>
                          <a:latin typeface="Cambria Math"/>
                        </a:rPr>
                        <m:t>𝑒𝑥𝑝</m:t>
                      </m:r>
                      <m:d>
                        <m:dPr>
                          <m:begChr m:val="["/>
                          <m:endChr m:val="]"/>
                          <m:ctrlPr>
                            <a:rPr lang="pt-BR" altLang="pt-BR" sz="2800" b="0" i="1">
                              <a:solidFill>
                                <a:srgbClr val="008E18"/>
                              </a:solidFill>
                              <a:latin typeface="Cambria Math"/>
                            </a:rPr>
                          </m:ctrlPr>
                        </m:dPr>
                        <m:e>
                          <m:r>
                            <a:rPr lang="pt-BR" altLang="pt-BR" sz="2800" b="0" i="1">
                              <a:solidFill>
                                <a:srgbClr val="008E18"/>
                              </a:solidFill>
                              <a:latin typeface="Cambria Math"/>
                            </a:rPr>
                            <m:t>−</m:t>
                          </m:r>
                          <m:f>
                            <m:fPr>
                              <m:ctrlPr>
                                <a:rPr lang="pt-BR" altLang="pt-BR" sz="2800" b="0" i="1">
                                  <a:solidFill>
                                    <a:srgbClr val="008E18"/>
                                  </a:solidFill>
                                  <a:latin typeface="Cambria Math"/>
                                </a:rPr>
                              </m:ctrlPr>
                            </m:fPr>
                            <m:num>
                              <m:sSub>
                                <m:sSubPr>
                                  <m:ctrlPr>
                                    <a:rPr lang="pt-BR" altLang="pt-BR" sz="2800" b="0" i="1">
                                      <a:solidFill>
                                        <a:srgbClr val="008E18"/>
                                      </a:solidFill>
                                      <a:latin typeface="Cambria Math"/>
                                    </a:rPr>
                                  </m:ctrlPr>
                                </m:sSubPr>
                                <m:e>
                                  <m:r>
                                    <m:rPr>
                                      <m:sty m:val="p"/>
                                    </m:rPr>
                                    <a:rPr lang="pt-BR" altLang="pt-BR" sz="2800" b="0">
                                      <a:solidFill>
                                        <a:srgbClr val="008E18"/>
                                      </a:solidFill>
                                      <a:latin typeface="Cambria Math"/>
                                    </a:rPr>
                                    <m:t>Δ</m:t>
                                  </m:r>
                                </m:e>
                                <m:sub>
                                  <m:r>
                                    <a:rPr lang="pt-BR" altLang="pt-BR" sz="2800" b="0" i="1" smtClean="0">
                                      <a:solidFill>
                                        <a:srgbClr val="008E18"/>
                                      </a:solidFill>
                                      <a:latin typeface="Cambria Math"/>
                                    </a:rPr>
                                    <m:t>𝑠𝑢𝑏</m:t>
                                  </m:r>
                                </m:sub>
                              </m:sSub>
                              <m:r>
                                <a:rPr lang="pt-BR" altLang="pt-BR" sz="2800" b="0" i="1">
                                  <a:solidFill>
                                    <a:srgbClr val="008E18"/>
                                  </a:solidFill>
                                  <a:latin typeface="Cambria Math"/>
                                </a:rPr>
                                <m:t>𝐻</m:t>
                              </m:r>
                            </m:num>
                            <m:den>
                              <m:r>
                                <a:rPr lang="pt-BR" altLang="pt-BR" sz="2800" b="0" i="1">
                                  <a:solidFill>
                                    <a:srgbClr val="008E18"/>
                                  </a:solidFill>
                                  <a:latin typeface="Cambria Math"/>
                                </a:rPr>
                                <m:t>𝑅</m:t>
                              </m:r>
                            </m:den>
                          </m:f>
                          <m:d>
                            <m:dPr>
                              <m:ctrlPr>
                                <a:rPr lang="pt-BR" altLang="pt-BR" sz="2800" b="0" i="1">
                                  <a:solidFill>
                                    <a:srgbClr val="008E18"/>
                                  </a:solidFill>
                                  <a:latin typeface="Cambria Math"/>
                                </a:rPr>
                              </m:ctrlPr>
                            </m:dPr>
                            <m:e>
                              <m:f>
                                <m:fPr>
                                  <m:ctrlPr>
                                    <a:rPr lang="pt-BR" altLang="pt-BR" sz="2800" b="0" i="1">
                                      <a:solidFill>
                                        <a:srgbClr val="008E18"/>
                                      </a:solidFill>
                                      <a:latin typeface="Cambria Math"/>
                                    </a:rPr>
                                  </m:ctrlPr>
                                </m:fPr>
                                <m:num>
                                  <m:r>
                                    <a:rPr lang="pt-BR" altLang="pt-BR" sz="2800" b="0" i="1">
                                      <a:solidFill>
                                        <a:srgbClr val="008E18"/>
                                      </a:solidFill>
                                      <a:latin typeface="Cambria Math"/>
                                    </a:rPr>
                                    <m:t>1</m:t>
                                  </m:r>
                                </m:num>
                                <m:den>
                                  <m:r>
                                    <a:rPr lang="pt-BR" altLang="pt-BR" sz="2800" b="0" i="1">
                                      <a:solidFill>
                                        <a:srgbClr val="008E18"/>
                                      </a:solidFill>
                                      <a:latin typeface="Cambria Math"/>
                                    </a:rPr>
                                    <m:t>𝑇</m:t>
                                  </m:r>
                                </m:den>
                              </m:f>
                              <m:r>
                                <a:rPr lang="pt-BR" altLang="pt-BR" sz="2800" b="0" i="1">
                                  <a:solidFill>
                                    <a:srgbClr val="008E18"/>
                                  </a:solidFill>
                                  <a:latin typeface="Cambria Math"/>
                                </a:rPr>
                                <m:t>−</m:t>
                              </m:r>
                              <m:f>
                                <m:fPr>
                                  <m:ctrlPr>
                                    <a:rPr lang="pt-BR" altLang="pt-BR" sz="2800" b="0" i="1">
                                      <a:solidFill>
                                        <a:srgbClr val="008E18"/>
                                      </a:solidFill>
                                      <a:latin typeface="Cambria Math"/>
                                    </a:rPr>
                                  </m:ctrlPr>
                                </m:fPr>
                                <m:num>
                                  <m:r>
                                    <a:rPr lang="pt-BR" altLang="pt-BR" sz="2800" b="0" i="1">
                                      <a:solidFill>
                                        <a:srgbClr val="008E18"/>
                                      </a:solidFill>
                                      <a:latin typeface="Cambria Math"/>
                                    </a:rPr>
                                    <m:t>1</m:t>
                                  </m:r>
                                </m:num>
                                <m:den>
                                  <m:sSub>
                                    <m:sSubPr>
                                      <m:ctrlPr>
                                        <a:rPr lang="pt-BR" altLang="pt-BR" sz="2800" b="0" i="1">
                                          <a:solidFill>
                                            <a:srgbClr val="008E18"/>
                                          </a:solidFill>
                                          <a:latin typeface="Cambria Math"/>
                                        </a:rPr>
                                      </m:ctrlPr>
                                    </m:sSubPr>
                                    <m:e>
                                      <m:r>
                                        <a:rPr lang="pt-BR" altLang="pt-BR" sz="2800" b="0" i="1">
                                          <a:solidFill>
                                            <a:srgbClr val="008E18"/>
                                          </a:solidFill>
                                          <a:latin typeface="Cambria Math"/>
                                        </a:rPr>
                                        <m:t>𝑇</m:t>
                                      </m:r>
                                    </m:e>
                                    <m:sub>
                                      <m:r>
                                        <a:rPr lang="pt-BR" altLang="pt-BR" sz="2800" b="0" i="1">
                                          <a:solidFill>
                                            <a:srgbClr val="008E18"/>
                                          </a:solidFill>
                                          <a:latin typeface="Cambria Math"/>
                                        </a:rPr>
                                        <m:t>𝑡</m:t>
                                      </m:r>
                                    </m:sub>
                                  </m:sSub>
                                </m:den>
                              </m:f>
                            </m:e>
                          </m:d>
                          <m:r>
                            <a:rPr lang="pt-BR" altLang="pt-BR" sz="2800" b="0" i="1" smtClean="0">
                              <a:solidFill>
                                <a:srgbClr val="008E18"/>
                              </a:solidFill>
                              <a:latin typeface="Cambria Math"/>
                            </a:rPr>
                            <m:t>+</m:t>
                          </m:r>
                          <m:f>
                            <m:fPr>
                              <m:ctrlPr>
                                <a:rPr lang="pt-BR" altLang="pt-BR" sz="2800" b="0" i="1">
                                  <a:solidFill>
                                    <a:srgbClr val="008E18"/>
                                  </a:solidFill>
                                  <a:latin typeface="Cambria Math"/>
                                </a:rPr>
                              </m:ctrlPr>
                            </m:fPr>
                            <m:num>
                              <m:sSub>
                                <m:sSubPr>
                                  <m:ctrlPr>
                                    <a:rPr lang="pt-BR" altLang="pt-BR" sz="2800" b="0" i="1">
                                      <a:solidFill>
                                        <a:srgbClr val="008E18"/>
                                      </a:solidFill>
                                      <a:latin typeface="Cambria Math"/>
                                    </a:rPr>
                                  </m:ctrlPr>
                                </m:sSubPr>
                                <m:e>
                                  <m:r>
                                    <m:rPr>
                                      <m:sty m:val="p"/>
                                    </m:rPr>
                                    <a:rPr lang="pt-BR" altLang="pt-BR" sz="2800" b="0">
                                      <a:solidFill>
                                        <a:srgbClr val="008E18"/>
                                      </a:solidFill>
                                      <a:latin typeface="Cambria Math"/>
                                    </a:rPr>
                                    <m:t>Δ</m:t>
                                  </m:r>
                                </m:e>
                                <m:sub>
                                  <m:r>
                                    <a:rPr lang="pt-BR" altLang="pt-BR" sz="2800" b="0" i="1">
                                      <a:solidFill>
                                        <a:srgbClr val="008E18"/>
                                      </a:solidFill>
                                      <a:latin typeface="Cambria Math"/>
                                    </a:rPr>
                                    <m:t>𝑣𝑎𝑝</m:t>
                                  </m:r>
                                </m:sub>
                              </m:sSub>
                              <m:r>
                                <a:rPr lang="pt-BR" altLang="pt-BR" sz="2800" b="0" i="1">
                                  <a:solidFill>
                                    <a:srgbClr val="008E18"/>
                                  </a:solidFill>
                                  <a:latin typeface="Cambria Math"/>
                                </a:rPr>
                                <m:t>𝐻</m:t>
                              </m:r>
                            </m:num>
                            <m:den>
                              <m:r>
                                <a:rPr lang="pt-BR" altLang="pt-BR" sz="2800" b="0" i="1">
                                  <a:solidFill>
                                    <a:srgbClr val="008E18"/>
                                  </a:solidFill>
                                  <a:latin typeface="Cambria Math"/>
                                </a:rPr>
                                <m:t>𝑅</m:t>
                              </m:r>
                            </m:den>
                          </m:f>
                          <m:d>
                            <m:dPr>
                              <m:ctrlPr>
                                <a:rPr lang="pt-BR" altLang="pt-BR" sz="2800" b="0" i="1">
                                  <a:solidFill>
                                    <a:srgbClr val="008E18"/>
                                  </a:solidFill>
                                  <a:latin typeface="Cambria Math"/>
                                </a:rPr>
                              </m:ctrlPr>
                            </m:dPr>
                            <m:e>
                              <m:f>
                                <m:fPr>
                                  <m:ctrlPr>
                                    <a:rPr lang="pt-BR" altLang="pt-BR" sz="2800" b="0" i="1">
                                      <a:solidFill>
                                        <a:srgbClr val="008E18"/>
                                      </a:solidFill>
                                      <a:latin typeface="Cambria Math"/>
                                    </a:rPr>
                                  </m:ctrlPr>
                                </m:fPr>
                                <m:num>
                                  <m:r>
                                    <a:rPr lang="pt-BR" altLang="pt-BR" sz="2800" b="0" i="1">
                                      <a:solidFill>
                                        <a:srgbClr val="008E18"/>
                                      </a:solidFill>
                                      <a:latin typeface="Cambria Math"/>
                                    </a:rPr>
                                    <m:t>1</m:t>
                                  </m:r>
                                </m:num>
                                <m:den>
                                  <m:r>
                                    <a:rPr lang="pt-BR" altLang="pt-BR" sz="2800" b="0" i="1">
                                      <a:solidFill>
                                        <a:srgbClr val="008E18"/>
                                      </a:solidFill>
                                      <a:latin typeface="Cambria Math"/>
                                    </a:rPr>
                                    <m:t>𝑇</m:t>
                                  </m:r>
                                </m:den>
                              </m:f>
                              <m:r>
                                <a:rPr lang="pt-BR" altLang="pt-BR" sz="2800" b="0" i="1">
                                  <a:solidFill>
                                    <a:srgbClr val="008E18"/>
                                  </a:solidFill>
                                  <a:latin typeface="Cambria Math"/>
                                </a:rPr>
                                <m:t>−</m:t>
                              </m:r>
                              <m:f>
                                <m:fPr>
                                  <m:ctrlPr>
                                    <a:rPr lang="pt-BR" altLang="pt-BR" sz="2800" b="0" i="1">
                                      <a:solidFill>
                                        <a:srgbClr val="008E18"/>
                                      </a:solidFill>
                                      <a:latin typeface="Cambria Math"/>
                                    </a:rPr>
                                  </m:ctrlPr>
                                </m:fPr>
                                <m:num>
                                  <m:r>
                                    <a:rPr lang="pt-BR" altLang="pt-BR" sz="2800" b="0" i="1">
                                      <a:solidFill>
                                        <a:srgbClr val="008E18"/>
                                      </a:solidFill>
                                      <a:latin typeface="Cambria Math"/>
                                    </a:rPr>
                                    <m:t>1</m:t>
                                  </m:r>
                                </m:num>
                                <m:den>
                                  <m:sSub>
                                    <m:sSubPr>
                                      <m:ctrlPr>
                                        <a:rPr lang="pt-BR" altLang="pt-BR" sz="2800" b="0" i="1">
                                          <a:solidFill>
                                            <a:srgbClr val="008E18"/>
                                          </a:solidFill>
                                          <a:latin typeface="Cambria Math"/>
                                        </a:rPr>
                                      </m:ctrlPr>
                                    </m:sSubPr>
                                    <m:e>
                                      <m:r>
                                        <a:rPr lang="pt-BR" altLang="pt-BR" sz="2800" b="0" i="1">
                                          <a:solidFill>
                                            <a:srgbClr val="008E18"/>
                                          </a:solidFill>
                                          <a:latin typeface="Cambria Math"/>
                                        </a:rPr>
                                        <m:t>𝑇</m:t>
                                      </m:r>
                                    </m:e>
                                    <m:sub>
                                      <m:r>
                                        <a:rPr lang="pt-BR" altLang="pt-BR" sz="2800" b="0" i="1">
                                          <a:solidFill>
                                            <a:srgbClr val="008E18"/>
                                          </a:solidFill>
                                          <a:latin typeface="Cambria Math"/>
                                        </a:rPr>
                                        <m:t>𝑡</m:t>
                                      </m:r>
                                    </m:sub>
                                  </m:sSub>
                                </m:den>
                              </m:f>
                            </m:e>
                          </m:d>
                        </m:e>
                      </m:d>
                    </m:oMath>
                  </m:oMathPara>
                </a14:m>
                <a:endParaRPr lang="pt-BR" altLang="pt-BR" sz="2800" b="0" dirty="0" smtClean="0">
                  <a:solidFill>
                    <a:srgbClr val="008E18"/>
                  </a:solidFill>
                  <a:latin typeface="Arial" charset="0"/>
                </a:endParaRPr>
              </a:p>
            </p:txBody>
          </p:sp>
        </mc:Choice>
        <mc:Fallback xmlns="">
          <p:sp>
            <p:nvSpPr>
              <p:cNvPr id="19461" name="Rectangle 11"/>
              <p:cNvSpPr>
                <a:spLocks noRot="1" noChangeAspect="1" noMove="1" noResize="1" noEditPoints="1" noAdjustHandles="1" noChangeArrowheads="1" noChangeShapeType="1" noTextEdit="1"/>
              </p:cNvSpPr>
              <p:nvPr/>
            </p:nvSpPr>
            <p:spPr bwMode="auto">
              <a:xfrm>
                <a:off x="76200" y="838200"/>
                <a:ext cx="8915400" cy="5791200"/>
              </a:xfrm>
              <a:prstGeom prst="rect">
                <a:avLst/>
              </a:prstGeom>
              <a:blipFill rotWithShape="1">
                <a:blip r:embed="rId2"/>
                <a:stretch>
                  <a:fillRect l="-2462" t="-1895" r="-246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pt-BR">
                    <a:noFill/>
                  </a:rPr>
                  <a:t> </a:t>
                </a:r>
              </a:p>
            </p:txBody>
          </p:sp>
        </mc:Fallback>
      </mc:AlternateContent>
    </p:spTree>
    <p:extLst>
      <p:ext uri="{BB962C8B-B14F-4D97-AF65-F5344CB8AC3E}">
        <p14:creationId xmlns:p14="http://schemas.microsoft.com/office/powerpoint/2010/main" val="32068036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76200" y="76200"/>
            <a:ext cx="8991600" cy="457200"/>
          </a:xfrm>
        </p:spPr>
        <p:txBody>
          <a:bodyPr lIns="0" tIns="0" rIns="0" bIns="0"/>
          <a:lstStyle/>
          <a:p>
            <a:pPr eaLnBrk="1" hangingPunct="1"/>
            <a:r>
              <a:rPr lang="pt-BR" altLang="pt-BR" sz="2800" dirty="0" smtClean="0">
                <a:solidFill>
                  <a:srgbClr val="008E18"/>
                </a:solidFill>
                <a:latin typeface="Arial" charset="0"/>
              </a:rPr>
              <a:t>ESL e ESV em pressão baixa - continuação</a:t>
            </a:r>
          </a:p>
        </p:txBody>
      </p:sp>
      <mc:AlternateContent xmlns:mc="http://schemas.openxmlformats.org/markup-compatibility/2006" xmlns:a14="http://schemas.microsoft.com/office/drawing/2010/main">
        <mc:Choice Requires="a14">
          <p:sp>
            <p:nvSpPr>
              <p:cNvPr id="19461" name="Rectangle 11"/>
              <p:cNvSpPr>
                <a:spLocks noChangeArrowheads="1"/>
              </p:cNvSpPr>
              <p:nvPr/>
            </p:nvSpPr>
            <p:spPr bwMode="auto">
              <a:xfrm>
                <a:off x="76200" y="685800"/>
                <a:ext cx="8915400" cy="60960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lIns="0" tIns="0" rIns="0" bIns="0" numCol="1" anchor="t" anchorCtr="0"/>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just" eaLnBrk="1" hangingPunct="1"/>
                <a14:m>
                  <m:oMath xmlns:m="http://schemas.openxmlformats.org/officeDocument/2006/math">
                    <m:sSub>
                      <m:sSubPr>
                        <m:ctrlPr>
                          <a:rPr lang="pt-BR" altLang="pt-BR" sz="2800" b="0" i="1" smtClean="0">
                            <a:solidFill>
                              <a:schemeClr val="tx1"/>
                            </a:solidFill>
                            <a:latin typeface="Cambria Math"/>
                          </a:rPr>
                        </m:ctrlPr>
                      </m:sSubPr>
                      <m:e>
                        <m:r>
                          <a:rPr lang="pt-BR" altLang="pt-BR" sz="2800" b="0" i="1" smtClean="0">
                            <a:solidFill>
                              <a:schemeClr val="tx1"/>
                            </a:solidFill>
                            <a:latin typeface="Cambria Math"/>
                          </a:rPr>
                          <m:t>𝑇</m:t>
                        </m:r>
                      </m:e>
                      <m:sub>
                        <m:r>
                          <a:rPr lang="pt-BR" altLang="pt-BR" sz="2800" b="0" i="1" smtClean="0">
                            <a:solidFill>
                              <a:schemeClr val="tx1"/>
                            </a:solidFill>
                            <a:latin typeface="Cambria Math"/>
                          </a:rPr>
                          <m:t>𝑡</m:t>
                        </m:r>
                      </m:sub>
                    </m:sSub>
                  </m:oMath>
                </a14:m>
                <a:r>
                  <a:rPr lang="pt-BR" altLang="pt-BR" sz="2800" b="0" dirty="0" smtClean="0">
                    <a:solidFill>
                      <a:schemeClr val="tx1"/>
                    </a:solidFill>
                    <a:latin typeface="Arial" charset="0"/>
                  </a:rPr>
                  <a:t> pode ser substituído pela temperatura de fusão, </a:t>
                </a:r>
                <a14:m>
                  <m:oMath xmlns:m="http://schemas.openxmlformats.org/officeDocument/2006/math">
                    <m:sSub>
                      <m:sSubPr>
                        <m:ctrlPr>
                          <a:rPr lang="pt-BR" altLang="pt-BR" sz="2800" b="0" i="1" smtClean="0">
                            <a:solidFill>
                              <a:schemeClr val="tx1"/>
                            </a:solidFill>
                            <a:latin typeface="Cambria Math"/>
                          </a:rPr>
                        </m:ctrlPr>
                      </m:sSubPr>
                      <m:e>
                        <m:r>
                          <a:rPr lang="pt-BR" altLang="pt-BR" sz="2800" b="0" i="1" smtClean="0">
                            <a:solidFill>
                              <a:schemeClr val="tx1"/>
                            </a:solidFill>
                            <a:latin typeface="Cambria Math"/>
                          </a:rPr>
                          <m:t>𝑇</m:t>
                        </m:r>
                      </m:e>
                      <m:sub>
                        <m:r>
                          <a:rPr lang="pt-BR" altLang="pt-BR" sz="2800" b="0" i="1" smtClean="0">
                            <a:solidFill>
                              <a:schemeClr val="tx1"/>
                            </a:solidFill>
                            <a:latin typeface="Cambria Math"/>
                          </a:rPr>
                          <m:t>𝑚</m:t>
                        </m:r>
                      </m:sub>
                    </m:sSub>
                  </m:oMath>
                </a14:m>
                <a:r>
                  <a:rPr lang="pt-BR" altLang="pt-BR" sz="2800" b="0" dirty="0" smtClean="0">
                    <a:solidFill>
                      <a:schemeClr val="tx1"/>
                    </a:solidFill>
                    <a:latin typeface="Arial" charset="0"/>
                  </a:rPr>
                  <a:t>. Ainda, </a:t>
                </a:r>
                <a14:m>
                  <m:oMath xmlns:m="http://schemas.openxmlformats.org/officeDocument/2006/math">
                    <m:sSub>
                      <m:sSubPr>
                        <m:ctrlPr>
                          <a:rPr lang="pt-BR" altLang="pt-BR" sz="2800" b="0" i="1">
                            <a:solidFill>
                              <a:schemeClr val="tx1"/>
                            </a:solidFill>
                            <a:latin typeface="Cambria Math"/>
                          </a:rPr>
                        </m:ctrlPr>
                      </m:sSubPr>
                      <m:e>
                        <m:r>
                          <a:rPr lang="pt-BR" altLang="pt-BR" sz="2800" b="0" i="0" smtClean="0">
                            <a:solidFill>
                              <a:schemeClr val="tx1"/>
                            </a:solidFill>
                            <a:latin typeface="Cambria Math"/>
                          </a:rPr>
                          <m:t>−</m:t>
                        </m:r>
                        <m:r>
                          <m:rPr>
                            <m:sty m:val="p"/>
                          </m:rPr>
                          <a:rPr lang="pt-BR" altLang="pt-BR" sz="2800" b="0">
                            <a:solidFill>
                              <a:schemeClr val="tx1"/>
                            </a:solidFill>
                            <a:latin typeface="Cambria Math"/>
                          </a:rPr>
                          <m:t>Δ</m:t>
                        </m:r>
                      </m:e>
                      <m:sub>
                        <m:r>
                          <a:rPr lang="pt-BR" altLang="pt-BR" sz="2800" b="0" i="1">
                            <a:solidFill>
                              <a:schemeClr val="tx1"/>
                            </a:solidFill>
                            <a:latin typeface="Cambria Math"/>
                          </a:rPr>
                          <m:t>𝑠𝑢𝑏</m:t>
                        </m:r>
                      </m:sub>
                    </m:sSub>
                    <m:r>
                      <a:rPr lang="pt-BR" altLang="pt-BR" sz="2800" b="0" i="1">
                        <a:solidFill>
                          <a:schemeClr val="tx1"/>
                        </a:solidFill>
                        <a:latin typeface="Cambria Math"/>
                      </a:rPr>
                      <m:t>𝐻</m:t>
                    </m:r>
                    <m:r>
                      <a:rPr lang="pt-BR" altLang="pt-BR" sz="2800" b="0" i="1" smtClean="0">
                        <a:solidFill>
                          <a:schemeClr val="tx1"/>
                        </a:solidFill>
                        <a:latin typeface="Cambria Math"/>
                      </a:rPr>
                      <m:t>+</m:t>
                    </m:r>
                    <m:sSub>
                      <m:sSubPr>
                        <m:ctrlPr>
                          <a:rPr lang="pt-BR" altLang="pt-BR" sz="2800" b="0" i="1">
                            <a:solidFill>
                              <a:schemeClr val="tx1"/>
                            </a:solidFill>
                            <a:latin typeface="Cambria Math"/>
                          </a:rPr>
                        </m:ctrlPr>
                      </m:sSubPr>
                      <m:e>
                        <m:r>
                          <m:rPr>
                            <m:sty m:val="p"/>
                          </m:rPr>
                          <a:rPr lang="pt-BR" altLang="pt-BR" sz="2800" b="0">
                            <a:solidFill>
                              <a:schemeClr val="tx1"/>
                            </a:solidFill>
                            <a:latin typeface="Cambria Math"/>
                          </a:rPr>
                          <m:t>Δ</m:t>
                        </m:r>
                      </m:e>
                      <m:sub>
                        <m:r>
                          <a:rPr lang="pt-BR" altLang="pt-BR" sz="2800" b="0" i="1">
                            <a:solidFill>
                              <a:schemeClr val="tx1"/>
                            </a:solidFill>
                            <a:latin typeface="Cambria Math"/>
                          </a:rPr>
                          <m:t>𝑣𝑎𝑝</m:t>
                        </m:r>
                      </m:sub>
                    </m:sSub>
                    <m:r>
                      <a:rPr lang="pt-BR" altLang="pt-BR" sz="2800" b="0" i="1">
                        <a:solidFill>
                          <a:schemeClr val="tx1"/>
                        </a:solidFill>
                        <a:latin typeface="Cambria Math"/>
                      </a:rPr>
                      <m:t>𝐻</m:t>
                    </m:r>
                    <m:r>
                      <a:rPr lang="pt-BR" altLang="pt-BR" sz="2800" b="0" i="1" smtClean="0">
                        <a:solidFill>
                          <a:schemeClr val="tx1"/>
                        </a:solidFill>
                        <a:latin typeface="Cambria Math"/>
                      </a:rPr>
                      <m:t>=</m:t>
                    </m:r>
                    <m:sSub>
                      <m:sSubPr>
                        <m:ctrlPr>
                          <a:rPr lang="pt-BR" altLang="pt-BR" sz="2800" b="0" i="1">
                            <a:solidFill>
                              <a:schemeClr val="tx1"/>
                            </a:solidFill>
                            <a:latin typeface="Cambria Math"/>
                          </a:rPr>
                        </m:ctrlPr>
                      </m:sSubPr>
                      <m:e>
                        <m:r>
                          <a:rPr lang="pt-BR" altLang="pt-BR" sz="2800" b="0">
                            <a:solidFill>
                              <a:schemeClr val="tx1"/>
                            </a:solidFill>
                            <a:latin typeface="Cambria Math"/>
                          </a:rPr>
                          <m:t>−</m:t>
                        </m:r>
                        <m:r>
                          <m:rPr>
                            <m:sty m:val="p"/>
                          </m:rPr>
                          <a:rPr lang="pt-BR" altLang="pt-BR" sz="2800" b="0">
                            <a:solidFill>
                              <a:schemeClr val="tx1"/>
                            </a:solidFill>
                            <a:latin typeface="Cambria Math"/>
                          </a:rPr>
                          <m:t>Δ</m:t>
                        </m:r>
                      </m:e>
                      <m:sub>
                        <m:r>
                          <a:rPr lang="pt-BR" altLang="pt-BR" sz="2800" b="0" i="1" smtClean="0">
                            <a:solidFill>
                              <a:schemeClr val="tx1"/>
                            </a:solidFill>
                            <a:latin typeface="Cambria Math"/>
                          </a:rPr>
                          <m:t>𝑚</m:t>
                        </m:r>
                      </m:sub>
                    </m:sSub>
                    <m:r>
                      <a:rPr lang="pt-BR" altLang="pt-BR" sz="2800" b="0" i="1">
                        <a:solidFill>
                          <a:schemeClr val="tx1"/>
                        </a:solidFill>
                        <a:latin typeface="Cambria Math"/>
                      </a:rPr>
                      <m:t>𝐻</m:t>
                    </m:r>
                    <m:r>
                      <a:rPr lang="pt-BR" altLang="pt-BR" sz="2800" b="0" i="1" smtClean="0">
                        <a:solidFill>
                          <a:schemeClr val="tx1"/>
                        </a:solidFill>
                        <a:latin typeface="Cambria Math"/>
                      </a:rPr>
                      <m:t>∴</m:t>
                    </m:r>
                  </m:oMath>
                </a14:m>
                <a:endParaRPr lang="pt-BR" altLang="pt-BR" sz="2800" b="0" dirty="0" smtClean="0">
                  <a:solidFill>
                    <a:schemeClr val="tx1"/>
                  </a:solidFill>
                  <a:latin typeface="Arial" charset="0"/>
                </a:endParaRPr>
              </a:p>
              <a:p>
                <a:pPr algn="just" eaLnBrk="1" hangingPunct="1"/>
                <a14:m>
                  <m:oMathPara xmlns:m="http://schemas.openxmlformats.org/officeDocument/2006/math">
                    <m:oMathParaPr>
                      <m:jc m:val="centerGroup"/>
                    </m:oMathParaPr>
                    <m:oMath xmlns:m="http://schemas.openxmlformats.org/officeDocument/2006/math">
                      <m:sSub>
                        <m:sSubPr>
                          <m:ctrlPr>
                            <a:rPr lang="pt-BR" altLang="pt-BR" sz="2800" b="0" i="1">
                              <a:solidFill>
                                <a:srgbClr val="FF0000"/>
                              </a:solidFill>
                              <a:latin typeface="Cambria Math"/>
                            </a:rPr>
                          </m:ctrlPr>
                        </m:sSubPr>
                        <m:e>
                          <m:r>
                            <a:rPr lang="pt-BR" altLang="pt-BR" sz="2800" b="0" i="1">
                              <a:solidFill>
                                <a:srgbClr val="FF0000"/>
                              </a:solidFill>
                              <a:latin typeface="Cambria Math"/>
                            </a:rPr>
                            <m:t>𝑥</m:t>
                          </m:r>
                        </m:e>
                        <m:sub>
                          <m:r>
                            <a:rPr lang="pt-BR" altLang="pt-BR" sz="2800" b="0" i="1">
                              <a:solidFill>
                                <a:srgbClr val="FF0000"/>
                              </a:solidFill>
                              <a:latin typeface="Cambria Math"/>
                            </a:rPr>
                            <m:t>𝑖</m:t>
                          </m:r>
                        </m:sub>
                      </m:sSub>
                      <m:sSub>
                        <m:sSubPr>
                          <m:ctrlPr>
                            <a:rPr lang="pt-BR" altLang="pt-BR" sz="2800" b="0" i="1">
                              <a:solidFill>
                                <a:srgbClr val="FF0000"/>
                              </a:solidFill>
                              <a:latin typeface="Cambria Math"/>
                            </a:rPr>
                          </m:ctrlPr>
                        </m:sSubPr>
                        <m:e>
                          <m:r>
                            <a:rPr lang="pt-BR" altLang="pt-BR" sz="2800" b="0" i="1">
                              <a:solidFill>
                                <a:srgbClr val="FF0000"/>
                              </a:solidFill>
                              <a:latin typeface="Cambria Math"/>
                            </a:rPr>
                            <m:t>𝛾</m:t>
                          </m:r>
                        </m:e>
                        <m:sub>
                          <m:r>
                            <a:rPr lang="pt-BR" altLang="pt-BR" sz="2800" b="0" i="1">
                              <a:solidFill>
                                <a:srgbClr val="FF0000"/>
                              </a:solidFill>
                              <a:latin typeface="Cambria Math"/>
                            </a:rPr>
                            <m:t>𝑖</m:t>
                          </m:r>
                        </m:sub>
                      </m:sSub>
                      <m:r>
                        <a:rPr lang="pt-BR" altLang="pt-BR" sz="2800" b="0" i="1" smtClean="0">
                          <a:solidFill>
                            <a:srgbClr val="FF0000"/>
                          </a:solidFill>
                          <a:latin typeface="Cambria Math"/>
                        </a:rPr>
                        <m:t>=</m:t>
                      </m:r>
                      <m:sSubSup>
                        <m:sSubSupPr>
                          <m:ctrlPr>
                            <a:rPr lang="pt-BR" altLang="pt-BR" sz="2800" b="0" i="1">
                              <a:solidFill>
                                <a:srgbClr val="FF0000"/>
                              </a:solidFill>
                              <a:latin typeface="Cambria Math"/>
                            </a:rPr>
                          </m:ctrlPr>
                        </m:sSubSupPr>
                        <m:e>
                          <m:r>
                            <a:rPr lang="pt-BR" altLang="pt-BR" sz="2800" b="0" i="1">
                              <a:solidFill>
                                <a:srgbClr val="FF0000"/>
                              </a:solidFill>
                              <a:latin typeface="Cambria Math"/>
                            </a:rPr>
                            <m:t>𝑥</m:t>
                          </m:r>
                        </m:e>
                        <m:sub>
                          <m:r>
                            <a:rPr lang="pt-BR" altLang="pt-BR" sz="2800" b="0" i="1">
                              <a:solidFill>
                                <a:srgbClr val="FF0000"/>
                              </a:solidFill>
                              <a:latin typeface="Cambria Math"/>
                            </a:rPr>
                            <m:t>𝑖</m:t>
                          </m:r>
                        </m:sub>
                        <m:sup>
                          <m:r>
                            <a:rPr lang="pt-BR" altLang="pt-BR" sz="2800" b="0" i="1">
                              <a:solidFill>
                                <a:srgbClr val="FF0000"/>
                              </a:solidFill>
                              <a:latin typeface="Cambria Math"/>
                            </a:rPr>
                            <m:t>𝑠</m:t>
                          </m:r>
                        </m:sup>
                      </m:sSubSup>
                      <m:sSubSup>
                        <m:sSubSupPr>
                          <m:ctrlPr>
                            <a:rPr lang="pt-BR" altLang="pt-BR" sz="2800" b="0" i="1">
                              <a:solidFill>
                                <a:srgbClr val="FF0000"/>
                              </a:solidFill>
                              <a:latin typeface="Cambria Math"/>
                            </a:rPr>
                          </m:ctrlPr>
                        </m:sSubSupPr>
                        <m:e>
                          <m:r>
                            <a:rPr lang="pt-BR" altLang="pt-BR" sz="2800" b="0" i="1">
                              <a:solidFill>
                                <a:srgbClr val="FF0000"/>
                              </a:solidFill>
                              <a:latin typeface="Cambria Math"/>
                            </a:rPr>
                            <m:t>𝛾</m:t>
                          </m:r>
                        </m:e>
                        <m:sub>
                          <m:r>
                            <a:rPr lang="pt-BR" altLang="pt-BR" sz="2800" b="0" i="1">
                              <a:solidFill>
                                <a:srgbClr val="FF0000"/>
                              </a:solidFill>
                              <a:latin typeface="Cambria Math"/>
                            </a:rPr>
                            <m:t>𝑖</m:t>
                          </m:r>
                        </m:sub>
                        <m:sup>
                          <m:r>
                            <a:rPr lang="pt-BR" altLang="pt-BR" sz="2800" b="0" i="1">
                              <a:solidFill>
                                <a:srgbClr val="FF0000"/>
                              </a:solidFill>
                              <a:latin typeface="Cambria Math"/>
                            </a:rPr>
                            <m:t>𝑠</m:t>
                          </m:r>
                        </m:sup>
                      </m:sSubSup>
                      <m:sSub>
                        <m:sSubPr>
                          <m:ctrlPr>
                            <a:rPr lang="pt-BR" altLang="pt-BR" sz="2800" b="0" i="1" smtClean="0">
                              <a:solidFill>
                                <a:srgbClr val="FF0000"/>
                              </a:solidFill>
                              <a:latin typeface="Cambria Math"/>
                            </a:rPr>
                          </m:ctrlPr>
                        </m:sSubPr>
                        <m:e>
                          <m:r>
                            <m:rPr>
                              <m:sty m:val="p"/>
                            </m:rPr>
                            <a:rPr lang="pt-BR" altLang="pt-BR" sz="2800" b="0" i="0" smtClean="0">
                              <a:solidFill>
                                <a:srgbClr val="FF0000"/>
                              </a:solidFill>
                              <a:latin typeface="Cambria Math"/>
                            </a:rPr>
                            <m:t>Ψ</m:t>
                          </m:r>
                        </m:e>
                        <m:sub>
                          <m:r>
                            <m:rPr>
                              <m:sty m:val="p"/>
                            </m:rPr>
                            <a:rPr lang="pt-BR" altLang="pt-BR" sz="2800" b="0" i="0" smtClean="0">
                              <a:solidFill>
                                <a:srgbClr val="FF0000"/>
                              </a:solidFill>
                              <a:latin typeface="Cambria Math"/>
                            </a:rPr>
                            <m:t>i</m:t>
                          </m:r>
                        </m:sub>
                      </m:sSub>
                      <m:d>
                        <m:dPr>
                          <m:ctrlPr>
                            <a:rPr lang="pt-BR" altLang="pt-BR" sz="2800" b="0" i="1" smtClean="0">
                              <a:solidFill>
                                <a:srgbClr val="FF0000"/>
                              </a:solidFill>
                              <a:latin typeface="Cambria Math"/>
                            </a:rPr>
                          </m:ctrlPr>
                        </m:dPr>
                        <m:e>
                          <m:r>
                            <m:rPr>
                              <m:sty m:val="p"/>
                            </m:rPr>
                            <a:rPr lang="pt-BR" altLang="pt-BR" sz="2800" b="0" i="0" smtClean="0">
                              <a:solidFill>
                                <a:srgbClr val="FF0000"/>
                              </a:solidFill>
                              <a:latin typeface="Cambria Math"/>
                            </a:rPr>
                            <m:t>T</m:t>
                          </m:r>
                        </m:e>
                      </m:d>
                      <m:r>
                        <a:rPr lang="pt-BR" altLang="pt-BR" sz="2800" b="0" i="1" smtClean="0">
                          <a:solidFill>
                            <a:srgbClr val="FF0000"/>
                          </a:solidFill>
                          <a:latin typeface="Cambria Math"/>
                        </a:rPr>
                        <m:t>, </m:t>
                      </m:r>
                      <m:sSub>
                        <m:sSubPr>
                          <m:ctrlPr>
                            <a:rPr lang="pt-BR" altLang="pt-BR" sz="2800" b="0" i="1" smtClean="0">
                              <a:solidFill>
                                <a:schemeClr val="tx2"/>
                              </a:solidFill>
                              <a:latin typeface="Cambria Math"/>
                              <a:ea typeface="Cambria Math"/>
                            </a:rPr>
                          </m:ctrlPr>
                        </m:sSubPr>
                        <m:e>
                          <m:r>
                            <m:rPr>
                              <m:sty m:val="p"/>
                            </m:rPr>
                            <a:rPr lang="pt-BR" altLang="pt-BR" sz="2800" b="0" i="0" smtClean="0">
                              <a:solidFill>
                                <a:schemeClr val="tx2"/>
                              </a:solidFill>
                              <a:latin typeface="Cambria Math"/>
                              <a:ea typeface="Cambria Math"/>
                            </a:rPr>
                            <m:t>Ψ</m:t>
                          </m:r>
                        </m:e>
                        <m:sub>
                          <m:r>
                            <m:rPr>
                              <m:sty m:val="p"/>
                            </m:rPr>
                            <a:rPr lang="pt-BR" altLang="pt-BR" sz="2800" b="0" i="0" smtClean="0">
                              <a:solidFill>
                                <a:schemeClr val="tx2"/>
                              </a:solidFill>
                              <a:latin typeface="Cambria Math"/>
                              <a:ea typeface="Cambria Math"/>
                            </a:rPr>
                            <m:t>i</m:t>
                          </m:r>
                        </m:sub>
                      </m:sSub>
                      <m:d>
                        <m:dPr>
                          <m:ctrlPr>
                            <a:rPr lang="pt-BR" altLang="pt-BR" sz="2800" b="0" i="1" smtClean="0">
                              <a:solidFill>
                                <a:schemeClr val="tx2"/>
                              </a:solidFill>
                              <a:latin typeface="Cambria Math"/>
                              <a:ea typeface="Cambria Math"/>
                            </a:rPr>
                          </m:ctrlPr>
                        </m:dPr>
                        <m:e>
                          <m:r>
                            <m:rPr>
                              <m:sty m:val="p"/>
                            </m:rPr>
                            <a:rPr lang="pt-BR" altLang="pt-BR" sz="2800" b="0" i="0" smtClean="0">
                              <a:solidFill>
                                <a:schemeClr val="tx2"/>
                              </a:solidFill>
                              <a:latin typeface="Cambria Math"/>
                              <a:ea typeface="Cambria Math"/>
                            </a:rPr>
                            <m:t>T</m:t>
                          </m:r>
                        </m:e>
                      </m:d>
                      <m:r>
                        <a:rPr lang="pt-BR" altLang="pt-BR" sz="2800" b="0" i="1" smtClean="0">
                          <a:solidFill>
                            <a:schemeClr val="tx2"/>
                          </a:solidFill>
                          <a:latin typeface="Cambria Math"/>
                          <a:ea typeface="Cambria Math"/>
                        </a:rPr>
                        <m:t>~ </m:t>
                      </m:r>
                      <m:r>
                        <a:rPr lang="pt-BR" altLang="pt-BR" sz="2800" b="0" i="1">
                          <a:solidFill>
                            <a:schemeClr val="tx2"/>
                          </a:solidFill>
                          <a:latin typeface="Cambria Math"/>
                        </a:rPr>
                        <m:t>𝑒𝑥𝑝</m:t>
                      </m:r>
                      <m:d>
                        <m:dPr>
                          <m:begChr m:val="["/>
                          <m:endChr m:val="]"/>
                          <m:ctrlPr>
                            <a:rPr lang="pt-BR" altLang="pt-BR" sz="2800" b="0" i="1">
                              <a:solidFill>
                                <a:schemeClr val="tx2"/>
                              </a:solidFill>
                              <a:latin typeface="Cambria Math"/>
                            </a:rPr>
                          </m:ctrlPr>
                        </m:dPr>
                        <m:e>
                          <m:r>
                            <a:rPr lang="pt-BR" altLang="pt-BR" sz="2800" b="0" i="1">
                              <a:solidFill>
                                <a:schemeClr val="tx2"/>
                              </a:solidFill>
                              <a:latin typeface="Cambria Math"/>
                            </a:rPr>
                            <m:t>−</m:t>
                          </m:r>
                          <m:f>
                            <m:fPr>
                              <m:ctrlPr>
                                <a:rPr lang="pt-BR" altLang="pt-BR" sz="2800" b="0" i="1">
                                  <a:solidFill>
                                    <a:schemeClr val="tx2"/>
                                  </a:solidFill>
                                  <a:latin typeface="Cambria Math"/>
                                </a:rPr>
                              </m:ctrlPr>
                            </m:fPr>
                            <m:num>
                              <m:sSub>
                                <m:sSubPr>
                                  <m:ctrlPr>
                                    <a:rPr lang="pt-BR" altLang="pt-BR" sz="2800" b="0" i="1">
                                      <a:solidFill>
                                        <a:schemeClr val="tx2"/>
                                      </a:solidFill>
                                      <a:latin typeface="Cambria Math"/>
                                    </a:rPr>
                                  </m:ctrlPr>
                                </m:sSubPr>
                                <m:e>
                                  <m:r>
                                    <m:rPr>
                                      <m:sty m:val="p"/>
                                    </m:rPr>
                                    <a:rPr lang="pt-BR" altLang="pt-BR" sz="2800" b="0">
                                      <a:solidFill>
                                        <a:schemeClr val="tx2"/>
                                      </a:solidFill>
                                      <a:latin typeface="Cambria Math"/>
                                    </a:rPr>
                                    <m:t>Δ</m:t>
                                  </m:r>
                                </m:e>
                                <m:sub>
                                  <m:r>
                                    <a:rPr lang="pt-BR" altLang="pt-BR" sz="2800" b="0" i="1" smtClean="0">
                                      <a:solidFill>
                                        <a:schemeClr val="tx2"/>
                                      </a:solidFill>
                                      <a:latin typeface="Cambria Math"/>
                                    </a:rPr>
                                    <m:t>𝑚</m:t>
                                  </m:r>
                                </m:sub>
                              </m:sSub>
                              <m:sSub>
                                <m:sSubPr>
                                  <m:ctrlPr>
                                    <a:rPr lang="pt-BR" altLang="pt-BR" sz="2800" b="0" i="1" smtClean="0">
                                      <a:solidFill>
                                        <a:schemeClr val="tx2"/>
                                      </a:solidFill>
                                      <a:latin typeface="Cambria Math"/>
                                    </a:rPr>
                                  </m:ctrlPr>
                                </m:sSubPr>
                                <m:e>
                                  <m:r>
                                    <a:rPr lang="pt-BR" altLang="pt-BR" sz="2800" b="0" i="1">
                                      <a:solidFill>
                                        <a:schemeClr val="tx2"/>
                                      </a:solidFill>
                                      <a:latin typeface="Cambria Math"/>
                                    </a:rPr>
                                    <m:t>𝐻</m:t>
                                  </m:r>
                                </m:e>
                                <m:sub>
                                  <m:r>
                                    <a:rPr lang="pt-BR" altLang="pt-BR" sz="2800" b="0" i="1" smtClean="0">
                                      <a:solidFill>
                                        <a:schemeClr val="tx2"/>
                                      </a:solidFill>
                                      <a:latin typeface="Cambria Math"/>
                                    </a:rPr>
                                    <m:t>𝑖</m:t>
                                  </m:r>
                                </m:sub>
                              </m:sSub>
                            </m:num>
                            <m:den>
                              <m:r>
                                <a:rPr lang="pt-BR" altLang="pt-BR" sz="2800" b="0" i="1">
                                  <a:solidFill>
                                    <a:schemeClr val="tx2"/>
                                  </a:solidFill>
                                  <a:latin typeface="Cambria Math"/>
                                </a:rPr>
                                <m:t>𝑅</m:t>
                              </m:r>
                            </m:den>
                          </m:f>
                          <m:d>
                            <m:dPr>
                              <m:ctrlPr>
                                <a:rPr lang="pt-BR" altLang="pt-BR" sz="2800" b="0" i="1">
                                  <a:solidFill>
                                    <a:schemeClr val="tx2"/>
                                  </a:solidFill>
                                  <a:latin typeface="Cambria Math"/>
                                </a:rPr>
                              </m:ctrlPr>
                            </m:dPr>
                            <m:e>
                              <m:f>
                                <m:fPr>
                                  <m:ctrlPr>
                                    <a:rPr lang="pt-BR" altLang="pt-BR" sz="2800" b="0" i="1">
                                      <a:solidFill>
                                        <a:schemeClr val="tx2"/>
                                      </a:solidFill>
                                      <a:latin typeface="Cambria Math"/>
                                    </a:rPr>
                                  </m:ctrlPr>
                                </m:fPr>
                                <m:num>
                                  <m:r>
                                    <a:rPr lang="pt-BR" altLang="pt-BR" sz="2800" b="0" i="1">
                                      <a:solidFill>
                                        <a:schemeClr val="tx2"/>
                                      </a:solidFill>
                                      <a:latin typeface="Cambria Math"/>
                                    </a:rPr>
                                    <m:t>1</m:t>
                                  </m:r>
                                </m:num>
                                <m:den>
                                  <m:r>
                                    <a:rPr lang="pt-BR" altLang="pt-BR" sz="2800" b="0" i="1">
                                      <a:solidFill>
                                        <a:schemeClr val="tx2"/>
                                      </a:solidFill>
                                      <a:latin typeface="Cambria Math"/>
                                    </a:rPr>
                                    <m:t>𝑇</m:t>
                                  </m:r>
                                </m:den>
                              </m:f>
                              <m:r>
                                <a:rPr lang="pt-BR" altLang="pt-BR" sz="2800" b="0" i="1">
                                  <a:solidFill>
                                    <a:schemeClr val="tx2"/>
                                  </a:solidFill>
                                  <a:latin typeface="Cambria Math"/>
                                </a:rPr>
                                <m:t>−</m:t>
                              </m:r>
                              <m:f>
                                <m:fPr>
                                  <m:ctrlPr>
                                    <a:rPr lang="pt-BR" altLang="pt-BR" sz="2800" b="0" i="1">
                                      <a:solidFill>
                                        <a:schemeClr val="tx2"/>
                                      </a:solidFill>
                                      <a:latin typeface="Cambria Math"/>
                                    </a:rPr>
                                  </m:ctrlPr>
                                </m:fPr>
                                <m:num>
                                  <m:r>
                                    <a:rPr lang="pt-BR" altLang="pt-BR" sz="2800" b="0" i="1">
                                      <a:solidFill>
                                        <a:schemeClr val="tx2"/>
                                      </a:solidFill>
                                      <a:latin typeface="Cambria Math"/>
                                    </a:rPr>
                                    <m:t>1</m:t>
                                  </m:r>
                                </m:num>
                                <m:den>
                                  <m:sSub>
                                    <m:sSubPr>
                                      <m:ctrlPr>
                                        <a:rPr lang="pt-BR" altLang="pt-BR" sz="2800" b="0" i="1">
                                          <a:solidFill>
                                            <a:schemeClr val="tx2"/>
                                          </a:solidFill>
                                          <a:latin typeface="Cambria Math"/>
                                        </a:rPr>
                                      </m:ctrlPr>
                                    </m:sSubPr>
                                    <m:e>
                                      <m:r>
                                        <a:rPr lang="pt-BR" altLang="pt-BR" sz="2800" b="0" i="1">
                                          <a:solidFill>
                                            <a:schemeClr val="tx2"/>
                                          </a:solidFill>
                                          <a:latin typeface="Cambria Math"/>
                                        </a:rPr>
                                        <m:t>𝑇</m:t>
                                      </m:r>
                                    </m:e>
                                    <m:sub>
                                      <m:r>
                                        <a:rPr lang="pt-BR" altLang="pt-BR" sz="2800" b="0" i="1" smtClean="0">
                                          <a:solidFill>
                                            <a:schemeClr val="tx2"/>
                                          </a:solidFill>
                                          <a:latin typeface="Cambria Math"/>
                                        </a:rPr>
                                        <m:t>𝑚</m:t>
                                      </m:r>
                                      <m:r>
                                        <a:rPr lang="pt-BR" altLang="pt-BR" sz="2800" b="0" i="1" smtClean="0">
                                          <a:solidFill>
                                            <a:schemeClr val="tx2"/>
                                          </a:solidFill>
                                          <a:latin typeface="Cambria Math"/>
                                        </a:rPr>
                                        <m:t>,</m:t>
                                      </m:r>
                                      <m:r>
                                        <a:rPr lang="pt-BR" altLang="pt-BR" sz="2800" b="0" i="1" smtClean="0">
                                          <a:solidFill>
                                            <a:schemeClr val="tx2"/>
                                          </a:solidFill>
                                          <a:latin typeface="Cambria Math"/>
                                        </a:rPr>
                                        <m:t>𝑖</m:t>
                                      </m:r>
                                    </m:sub>
                                  </m:sSub>
                                </m:den>
                              </m:f>
                            </m:e>
                          </m:d>
                        </m:e>
                      </m:d>
                    </m:oMath>
                  </m:oMathPara>
                </a14:m>
                <a:endParaRPr lang="pt-BR" altLang="pt-BR" sz="2800" b="0" i="1" dirty="0" smtClean="0">
                  <a:solidFill>
                    <a:srgbClr val="008E18"/>
                  </a:solidFill>
                  <a:latin typeface="Cambria Math"/>
                </a:endParaRPr>
              </a:p>
              <a:p>
                <a:pPr algn="just" eaLnBrk="1" hangingPunct="1"/>
                <a14:m>
                  <m:oMath xmlns:m="http://schemas.openxmlformats.org/officeDocument/2006/math">
                    <m:sSub>
                      <m:sSubPr>
                        <m:ctrlPr>
                          <a:rPr lang="pt-BR" altLang="pt-BR" sz="2800" b="0" i="1" smtClean="0">
                            <a:solidFill>
                              <a:srgbClr val="FF0000"/>
                            </a:solidFill>
                            <a:latin typeface="Cambria Math"/>
                          </a:rPr>
                        </m:ctrlPr>
                      </m:sSubPr>
                      <m:e>
                        <m:r>
                          <a:rPr lang="pt-BR" altLang="pt-BR" sz="2800" b="0" i="1" smtClean="0">
                            <a:solidFill>
                              <a:srgbClr val="FF0000"/>
                            </a:solidFill>
                            <a:latin typeface="Cambria Math"/>
                          </a:rPr>
                          <m:t>𝐾</m:t>
                        </m:r>
                      </m:e>
                      <m:sub>
                        <m:r>
                          <a:rPr lang="pt-BR" altLang="pt-BR" sz="2800" b="0" i="1" smtClean="0">
                            <a:solidFill>
                              <a:srgbClr val="FF0000"/>
                            </a:solidFill>
                            <a:latin typeface="Cambria Math"/>
                          </a:rPr>
                          <m:t>𝑖</m:t>
                        </m:r>
                      </m:sub>
                    </m:sSub>
                    <m:r>
                      <a:rPr lang="pt-BR" altLang="pt-BR" sz="2800" b="0" i="1" smtClean="0">
                        <a:solidFill>
                          <a:srgbClr val="FF0000"/>
                        </a:solidFill>
                        <a:latin typeface="Cambria Math"/>
                      </a:rPr>
                      <m:t>=</m:t>
                    </m:r>
                    <m:f>
                      <m:fPr>
                        <m:ctrlPr>
                          <a:rPr lang="pt-BR" altLang="pt-BR" sz="2800" b="0" i="1" smtClean="0">
                            <a:solidFill>
                              <a:srgbClr val="FF0000"/>
                            </a:solidFill>
                            <a:latin typeface="Cambria Math"/>
                          </a:rPr>
                        </m:ctrlPr>
                      </m:fPr>
                      <m:num>
                        <m:sSubSup>
                          <m:sSubSupPr>
                            <m:ctrlPr>
                              <a:rPr lang="pt-BR" altLang="pt-BR" sz="2800" b="0" i="1" smtClean="0">
                                <a:solidFill>
                                  <a:srgbClr val="FF0000"/>
                                </a:solidFill>
                                <a:latin typeface="Cambria Math"/>
                              </a:rPr>
                            </m:ctrlPr>
                          </m:sSubSupPr>
                          <m:e>
                            <m:r>
                              <a:rPr lang="pt-BR" altLang="pt-BR" sz="2800" b="0" i="1" smtClean="0">
                                <a:solidFill>
                                  <a:srgbClr val="FF0000"/>
                                </a:solidFill>
                                <a:latin typeface="Cambria Math"/>
                              </a:rPr>
                              <m:t>𝑥</m:t>
                            </m:r>
                          </m:e>
                          <m:sub>
                            <m:r>
                              <a:rPr lang="pt-BR" altLang="pt-BR" sz="2800" b="0" i="1" smtClean="0">
                                <a:solidFill>
                                  <a:srgbClr val="FF0000"/>
                                </a:solidFill>
                                <a:latin typeface="Cambria Math"/>
                              </a:rPr>
                              <m:t>𝑖</m:t>
                            </m:r>
                          </m:sub>
                          <m:sup>
                            <m:r>
                              <a:rPr lang="pt-BR" altLang="pt-BR" sz="2800" b="0" i="1" smtClean="0">
                                <a:solidFill>
                                  <a:srgbClr val="FF0000"/>
                                </a:solidFill>
                                <a:latin typeface="Cambria Math"/>
                              </a:rPr>
                              <m:t>𝑠</m:t>
                            </m:r>
                          </m:sup>
                        </m:sSubSup>
                      </m:num>
                      <m:den>
                        <m:sSub>
                          <m:sSubPr>
                            <m:ctrlPr>
                              <a:rPr lang="pt-BR" altLang="pt-BR" sz="2800" b="0" i="1" smtClean="0">
                                <a:solidFill>
                                  <a:srgbClr val="FF0000"/>
                                </a:solidFill>
                                <a:latin typeface="Cambria Math"/>
                              </a:rPr>
                            </m:ctrlPr>
                          </m:sSubPr>
                          <m:e>
                            <m:r>
                              <a:rPr lang="pt-BR" altLang="pt-BR" sz="2800" b="0" i="1" smtClean="0">
                                <a:solidFill>
                                  <a:srgbClr val="FF0000"/>
                                </a:solidFill>
                                <a:latin typeface="Cambria Math"/>
                              </a:rPr>
                              <m:t>𝑥</m:t>
                            </m:r>
                          </m:e>
                          <m:sub>
                            <m:r>
                              <a:rPr lang="pt-BR" altLang="pt-BR" sz="2800" b="0" i="1" smtClean="0">
                                <a:solidFill>
                                  <a:srgbClr val="FF0000"/>
                                </a:solidFill>
                                <a:latin typeface="Cambria Math"/>
                              </a:rPr>
                              <m:t>𝑖</m:t>
                            </m:r>
                          </m:sub>
                        </m:sSub>
                      </m:den>
                    </m:f>
                    <m:r>
                      <a:rPr lang="pt-BR" altLang="pt-BR" sz="2800" b="0" i="1" smtClean="0">
                        <a:solidFill>
                          <a:srgbClr val="FF0000"/>
                        </a:solidFill>
                        <a:latin typeface="Cambria Math"/>
                      </a:rPr>
                      <m:t>=</m:t>
                    </m:r>
                    <m:f>
                      <m:fPr>
                        <m:ctrlPr>
                          <a:rPr lang="pt-BR" altLang="pt-BR" sz="2800" b="0" i="1">
                            <a:solidFill>
                              <a:srgbClr val="FF0000"/>
                            </a:solidFill>
                            <a:latin typeface="Cambria Math"/>
                          </a:rPr>
                        </m:ctrlPr>
                      </m:fPr>
                      <m:num>
                        <m:sSub>
                          <m:sSubPr>
                            <m:ctrlPr>
                              <a:rPr lang="pt-BR" altLang="pt-BR" sz="2800" b="0" i="1">
                                <a:solidFill>
                                  <a:srgbClr val="FF0000"/>
                                </a:solidFill>
                                <a:latin typeface="Cambria Math"/>
                              </a:rPr>
                            </m:ctrlPr>
                          </m:sSubPr>
                          <m:e>
                            <m:r>
                              <a:rPr lang="pt-BR" altLang="pt-BR" sz="2800" b="0" i="1">
                                <a:solidFill>
                                  <a:srgbClr val="FF0000"/>
                                </a:solidFill>
                                <a:latin typeface="Cambria Math"/>
                              </a:rPr>
                              <m:t>𝛾</m:t>
                            </m:r>
                          </m:e>
                          <m:sub>
                            <m:r>
                              <a:rPr lang="pt-BR" altLang="pt-BR" sz="2800" b="0" i="1">
                                <a:solidFill>
                                  <a:srgbClr val="FF0000"/>
                                </a:solidFill>
                                <a:latin typeface="Cambria Math"/>
                              </a:rPr>
                              <m:t>𝑖</m:t>
                            </m:r>
                          </m:sub>
                        </m:sSub>
                      </m:num>
                      <m:den>
                        <m:sSubSup>
                          <m:sSubSupPr>
                            <m:ctrlPr>
                              <a:rPr lang="pt-BR" altLang="pt-BR" sz="2800" b="0" i="1">
                                <a:solidFill>
                                  <a:srgbClr val="FF0000"/>
                                </a:solidFill>
                                <a:latin typeface="Cambria Math"/>
                              </a:rPr>
                            </m:ctrlPr>
                          </m:sSubSupPr>
                          <m:e>
                            <m:r>
                              <a:rPr lang="pt-BR" altLang="pt-BR" sz="2800" b="0" i="1">
                                <a:solidFill>
                                  <a:srgbClr val="FF0000"/>
                                </a:solidFill>
                                <a:latin typeface="Cambria Math"/>
                              </a:rPr>
                              <m:t>𝛾</m:t>
                            </m:r>
                          </m:e>
                          <m:sub>
                            <m:r>
                              <a:rPr lang="pt-BR" altLang="pt-BR" sz="2800" b="0" i="1">
                                <a:solidFill>
                                  <a:srgbClr val="FF0000"/>
                                </a:solidFill>
                                <a:latin typeface="Cambria Math"/>
                              </a:rPr>
                              <m:t>𝑖</m:t>
                            </m:r>
                          </m:sub>
                          <m:sup>
                            <m:r>
                              <a:rPr lang="pt-BR" altLang="pt-BR" sz="2800" b="0" i="1">
                                <a:solidFill>
                                  <a:srgbClr val="FF0000"/>
                                </a:solidFill>
                                <a:latin typeface="Cambria Math"/>
                              </a:rPr>
                              <m:t>𝑠</m:t>
                            </m:r>
                          </m:sup>
                        </m:sSubSup>
                        <m:sSub>
                          <m:sSubPr>
                            <m:ctrlPr>
                              <a:rPr lang="pt-BR" altLang="pt-BR" sz="2800" b="0" i="1">
                                <a:solidFill>
                                  <a:srgbClr val="FF0000"/>
                                </a:solidFill>
                                <a:latin typeface="Cambria Math"/>
                              </a:rPr>
                            </m:ctrlPr>
                          </m:sSubPr>
                          <m:e>
                            <m:r>
                              <a:rPr lang="pt-BR" altLang="pt-BR" sz="2800" b="0" i="0" smtClean="0">
                                <a:solidFill>
                                  <a:srgbClr val="FF0000"/>
                                </a:solidFill>
                                <a:latin typeface="Cambria Math"/>
                              </a:rPr>
                              <m:t> </m:t>
                            </m:r>
                            <m:r>
                              <m:rPr>
                                <m:sty m:val="p"/>
                              </m:rPr>
                              <a:rPr lang="pt-BR" altLang="pt-BR" sz="2800" b="0">
                                <a:solidFill>
                                  <a:srgbClr val="FF0000"/>
                                </a:solidFill>
                                <a:latin typeface="Cambria Math"/>
                              </a:rPr>
                              <m:t>Ψ</m:t>
                            </m:r>
                          </m:e>
                          <m:sub>
                            <m:r>
                              <m:rPr>
                                <m:sty m:val="p"/>
                              </m:rPr>
                              <a:rPr lang="pt-BR" altLang="pt-BR" sz="2800" b="0">
                                <a:solidFill>
                                  <a:srgbClr val="FF0000"/>
                                </a:solidFill>
                                <a:latin typeface="Cambria Math"/>
                              </a:rPr>
                              <m:t>i</m:t>
                            </m:r>
                          </m:sub>
                        </m:sSub>
                        <m:d>
                          <m:dPr>
                            <m:ctrlPr>
                              <a:rPr lang="pt-BR" altLang="pt-BR" sz="2800" b="0" i="1">
                                <a:solidFill>
                                  <a:srgbClr val="FF0000"/>
                                </a:solidFill>
                                <a:latin typeface="Cambria Math"/>
                              </a:rPr>
                            </m:ctrlPr>
                          </m:dPr>
                          <m:e>
                            <m:r>
                              <m:rPr>
                                <m:sty m:val="p"/>
                              </m:rPr>
                              <a:rPr lang="pt-BR" altLang="pt-BR" sz="2800" b="0">
                                <a:solidFill>
                                  <a:srgbClr val="FF0000"/>
                                </a:solidFill>
                                <a:latin typeface="Cambria Math"/>
                              </a:rPr>
                              <m:t>T</m:t>
                            </m:r>
                          </m:e>
                        </m:d>
                      </m:den>
                    </m:f>
                  </m:oMath>
                </a14:m>
                <a:r>
                  <a:rPr lang="pt-BR" altLang="pt-BR" sz="2800" b="0" dirty="0" smtClean="0">
                    <a:solidFill>
                      <a:srgbClr val="FF0000"/>
                    </a:solidFill>
                    <a:latin typeface="Arial" charset="0"/>
                  </a:rPr>
                  <a:t>, </a:t>
                </a:r>
                <a:r>
                  <a:rPr lang="pt-BR" altLang="pt-BR" sz="2800" b="0" dirty="0" smtClean="0">
                    <a:latin typeface="Arial" charset="0"/>
                  </a:rPr>
                  <a:t>e resolve-se um flash ESL para encontrar a fração de solução sólida análoga a </a:t>
                </a:r>
                <a14:m>
                  <m:oMath xmlns:m="http://schemas.openxmlformats.org/officeDocument/2006/math">
                    <m:r>
                      <a:rPr lang="pt-BR" altLang="pt-BR" sz="2800" b="0" i="1" smtClean="0">
                        <a:latin typeface="Cambria Math"/>
                      </a:rPr>
                      <m:t>𝜐</m:t>
                    </m:r>
                  </m:oMath>
                </a14:m>
                <a:r>
                  <a:rPr lang="pt-BR" altLang="pt-BR" sz="2800" b="0" dirty="0" smtClean="0">
                    <a:latin typeface="Arial" charset="0"/>
                  </a:rPr>
                  <a:t>.</a:t>
                </a:r>
              </a:p>
              <a:p>
                <a:pPr algn="just" eaLnBrk="1" hangingPunct="1"/>
                <a:endParaRPr lang="pt-BR" altLang="pt-BR" sz="1200" b="0" dirty="0" smtClean="0">
                  <a:solidFill>
                    <a:srgbClr val="008E18"/>
                  </a:solidFill>
                  <a:latin typeface="Arial" charset="0"/>
                </a:endParaRPr>
              </a:p>
              <a:p>
                <a:pPr algn="just" eaLnBrk="1" hangingPunct="1"/>
                <a:r>
                  <a:rPr lang="pt-BR" altLang="pt-BR" sz="2800" b="0" dirty="0" smtClean="0">
                    <a:solidFill>
                      <a:srgbClr val="008E18"/>
                    </a:solidFill>
                    <a:latin typeface="Arial" charset="0"/>
                  </a:rPr>
                  <a:t>Para sólido puro, </a:t>
                </a:r>
                <a14:m>
                  <m:oMath xmlns:m="http://schemas.openxmlformats.org/officeDocument/2006/math">
                    <m:sSub>
                      <m:sSubPr>
                        <m:ctrlPr>
                          <a:rPr lang="pt-BR" altLang="pt-BR" sz="2800" b="0" i="1">
                            <a:solidFill>
                              <a:srgbClr val="FF0000"/>
                            </a:solidFill>
                            <a:latin typeface="Cambria Math"/>
                          </a:rPr>
                        </m:ctrlPr>
                      </m:sSubPr>
                      <m:e>
                        <m:r>
                          <a:rPr lang="pt-BR" altLang="pt-BR" sz="2800" b="0" i="1">
                            <a:solidFill>
                              <a:srgbClr val="FF0000"/>
                            </a:solidFill>
                            <a:latin typeface="Cambria Math"/>
                          </a:rPr>
                          <m:t>𝑥</m:t>
                        </m:r>
                      </m:e>
                      <m:sub>
                        <m:r>
                          <a:rPr lang="pt-BR" altLang="pt-BR" sz="2800" b="0" i="1">
                            <a:solidFill>
                              <a:srgbClr val="FF0000"/>
                            </a:solidFill>
                            <a:latin typeface="Cambria Math"/>
                          </a:rPr>
                          <m:t>𝑖</m:t>
                        </m:r>
                      </m:sub>
                    </m:sSub>
                    <m:sSub>
                      <m:sSubPr>
                        <m:ctrlPr>
                          <a:rPr lang="pt-BR" altLang="pt-BR" sz="2800" b="0" i="1">
                            <a:solidFill>
                              <a:srgbClr val="FF0000"/>
                            </a:solidFill>
                            <a:latin typeface="Cambria Math"/>
                          </a:rPr>
                        </m:ctrlPr>
                      </m:sSubPr>
                      <m:e>
                        <m:r>
                          <a:rPr lang="pt-BR" altLang="pt-BR" sz="2800" b="0" i="1">
                            <a:solidFill>
                              <a:srgbClr val="FF0000"/>
                            </a:solidFill>
                            <a:latin typeface="Cambria Math"/>
                          </a:rPr>
                          <m:t>𝛾</m:t>
                        </m:r>
                      </m:e>
                      <m:sub>
                        <m:r>
                          <a:rPr lang="pt-BR" altLang="pt-BR" sz="2800" b="0" i="1">
                            <a:solidFill>
                              <a:srgbClr val="FF0000"/>
                            </a:solidFill>
                            <a:latin typeface="Cambria Math"/>
                          </a:rPr>
                          <m:t>𝑖</m:t>
                        </m:r>
                      </m:sub>
                    </m:sSub>
                    <m:r>
                      <a:rPr lang="pt-BR" altLang="pt-BR" sz="2800" b="0" i="1">
                        <a:solidFill>
                          <a:srgbClr val="FF0000"/>
                        </a:solidFill>
                        <a:latin typeface="Cambria Math"/>
                      </a:rPr>
                      <m:t>=</m:t>
                    </m:r>
                    <m:sSub>
                      <m:sSubPr>
                        <m:ctrlPr>
                          <a:rPr lang="pt-BR" altLang="pt-BR" sz="2800" b="0" i="1" smtClean="0">
                            <a:solidFill>
                              <a:srgbClr val="FF0000"/>
                            </a:solidFill>
                            <a:latin typeface="Cambria Math"/>
                          </a:rPr>
                        </m:ctrlPr>
                      </m:sSubPr>
                      <m:e>
                        <m:r>
                          <m:rPr>
                            <m:sty m:val="p"/>
                          </m:rPr>
                          <a:rPr lang="pt-BR" altLang="pt-BR" sz="2800" b="0">
                            <a:solidFill>
                              <a:srgbClr val="FF0000"/>
                            </a:solidFill>
                            <a:latin typeface="Cambria Math"/>
                          </a:rPr>
                          <m:t>Ψ</m:t>
                        </m:r>
                      </m:e>
                      <m:sub>
                        <m:r>
                          <m:rPr>
                            <m:sty m:val="p"/>
                          </m:rPr>
                          <a:rPr lang="pt-BR" altLang="pt-BR" sz="2800" b="0" i="0" smtClean="0">
                            <a:solidFill>
                              <a:srgbClr val="FF0000"/>
                            </a:solidFill>
                            <a:latin typeface="Cambria Math"/>
                          </a:rPr>
                          <m:t>i</m:t>
                        </m:r>
                      </m:sub>
                    </m:sSub>
                  </m:oMath>
                </a14:m>
                <a:r>
                  <a:rPr lang="pt-BR" altLang="pt-BR" sz="2800" b="0" dirty="0" smtClean="0">
                    <a:solidFill>
                      <a:srgbClr val="008E18"/>
                    </a:solidFill>
                    <a:latin typeface="Arial" charset="0"/>
                  </a:rPr>
                  <a:t>. Solução ideal, </a:t>
                </a:r>
                <a14:m>
                  <m:oMath xmlns:m="http://schemas.openxmlformats.org/officeDocument/2006/math">
                    <m:sSub>
                      <m:sSubPr>
                        <m:ctrlPr>
                          <a:rPr lang="pt-BR" altLang="pt-BR" sz="2800" b="0" i="1">
                            <a:solidFill>
                              <a:srgbClr val="FF0000"/>
                            </a:solidFill>
                            <a:latin typeface="Cambria Math"/>
                          </a:rPr>
                        </m:ctrlPr>
                      </m:sSubPr>
                      <m:e>
                        <m:r>
                          <a:rPr lang="pt-BR" altLang="pt-BR" sz="2800" b="0" i="1">
                            <a:solidFill>
                              <a:srgbClr val="FF0000"/>
                            </a:solidFill>
                            <a:latin typeface="Cambria Math"/>
                          </a:rPr>
                          <m:t>𝑥</m:t>
                        </m:r>
                      </m:e>
                      <m:sub>
                        <m:r>
                          <a:rPr lang="pt-BR" altLang="pt-BR" sz="2800" b="0" i="1">
                            <a:solidFill>
                              <a:srgbClr val="FF0000"/>
                            </a:solidFill>
                            <a:latin typeface="Cambria Math"/>
                          </a:rPr>
                          <m:t>𝑖</m:t>
                        </m:r>
                      </m:sub>
                    </m:sSub>
                    <m:r>
                      <a:rPr lang="pt-BR" altLang="pt-BR" sz="2800" b="0" i="1">
                        <a:solidFill>
                          <a:srgbClr val="FF0000"/>
                        </a:solidFill>
                        <a:latin typeface="Cambria Math"/>
                      </a:rPr>
                      <m:t>=</m:t>
                    </m:r>
                    <m:sSub>
                      <m:sSubPr>
                        <m:ctrlPr>
                          <a:rPr lang="pt-BR" altLang="pt-BR" sz="2800" b="0" i="1" smtClean="0">
                            <a:solidFill>
                              <a:srgbClr val="FF0000"/>
                            </a:solidFill>
                            <a:latin typeface="Cambria Math"/>
                          </a:rPr>
                        </m:ctrlPr>
                      </m:sSubPr>
                      <m:e>
                        <m:r>
                          <m:rPr>
                            <m:sty m:val="p"/>
                          </m:rPr>
                          <a:rPr lang="pt-BR" altLang="pt-BR" sz="2800" b="0">
                            <a:solidFill>
                              <a:srgbClr val="FF0000"/>
                            </a:solidFill>
                            <a:latin typeface="Cambria Math"/>
                          </a:rPr>
                          <m:t>Ψ</m:t>
                        </m:r>
                      </m:e>
                      <m:sub>
                        <m:r>
                          <m:rPr>
                            <m:sty m:val="p"/>
                          </m:rPr>
                          <a:rPr lang="pt-BR" altLang="pt-BR" sz="2800" b="0" i="0" smtClean="0">
                            <a:solidFill>
                              <a:srgbClr val="FF0000"/>
                            </a:solidFill>
                            <a:latin typeface="Cambria Math"/>
                          </a:rPr>
                          <m:t>i</m:t>
                        </m:r>
                      </m:sub>
                    </m:sSub>
                  </m:oMath>
                </a14:m>
                <a:r>
                  <a:rPr lang="pt-BR" altLang="pt-BR" sz="2800" b="0" dirty="0" smtClean="0">
                    <a:solidFill>
                      <a:srgbClr val="FF0000"/>
                    </a:solidFill>
                    <a:latin typeface="Arial" charset="0"/>
                  </a:rPr>
                  <a:t>.</a:t>
                </a:r>
                <a:r>
                  <a:rPr lang="pt-BR" altLang="pt-BR" sz="2800" b="0" dirty="0" smtClean="0">
                    <a:solidFill>
                      <a:srgbClr val="008E18"/>
                    </a:solidFill>
                    <a:latin typeface="Arial" charset="0"/>
                  </a:rPr>
                  <a:t> Assim, cada curva de ESL com sólido puro precipitado é resolvida independentemente para cada substância.</a:t>
                </a:r>
              </a:p>
              <a:p>
                <a:pPr algn="just" eaLnBrk="1" hangingPunct="1"/>
                <a:endParaRPr lang="pt-BR" altLang="pt-BR" sz="1200" b="0" dirty="0" smtClean="0">
                  <a:solidFill>
                    <a:srgbClr val="008E18"/>
                  </a:solidFill>
                  <a:latin typeface="Arial" charset="0"/>
                </a:endParaRPr>
              </a:p>
              <a:p>
                <a:pPr algn="just" eaLnBrk="1" hangingPunct="1"/>
                <a:r>
                  <a:rPr lang="pt-BR" altLang="pt-BR" sz="2800" b="0" dirty="0" smtClean="0">
                    <a:latin typeface="Arial" charset="0"/>
                  </a:rPr>
                  <a:t>No </a:t>
                </a:r>
                <a:r>
                  <a:rPr lang="pt-BR" altLang="pt-BR" sz="2800" b="0" dirty="0" smtClean="0">
                    <a:solidFill>
                      <a:schemeClr val="tx1"/>
                    </a:solidFill>
                    <a:latin typeface="Arial" charset="0"/>
                  </a:rPr>
                  <a:t>eutético, binário, há ESSL, havendo a transição de um líquido para dois sólidos. Nesse caso, </a:t>
                </a:r>
                <a14:m>
                  <m:oMath xmlns:m="http://schemas.openxmlformats.org/officeDocument/2006/math">
                    <m:sSub>
                      <m:sSubPr>
                        <m:ctrlPr>
                          <a:rPr lang="pt-BR" altLang="pt-BR" sz="2800" b="0" i="1">
                            <a:solidFill>
                              <a:schemeClr val="tx1"/>
                            </a:solidFill>
                            <a:latin typeface="Cambria Math"/>
                          </a:rPr>
                        </m:ctrlPr>
                      </m:sSubPr>
                      <m:e>
                        <m:r>
                          <a:rPr lang="pt-BR" altLang="pt-BR" sz="2800" b="0" i="1">
                            <a:solidFill>
                              <a:schemeClr val="tx1"/>
                            </a:solidFill>
                            <a:latin typeface="Cambria Math"/>
                          </a:rPr>
                          <m:t>𝑥</m:t>
                        </m:r>
                      </m:e>
                      <m:sub>
                        <m:r>
                          <a:rPr lang="pt-BR" altLang="pt-BR" sz="2800" b="0" i="1" smtClean="0">
                            <a:solidFill>
                              <a:schemeClr val="tx1"/>
                            </a:solidFill>
                            <a:latin typeface="Cambria Math"/>
                          </a:rPr>
                          <m:t>1</m:t>
                        </m:r>
                      </m:sub>
                    </m:sSub>
                    <m:r>
                      <a:rPr lang="pt-BR" altLang="pt-BR" sz="2800" b="0" i="1" smtClean="0">
                        <a:solidFill>
                          <a:schemeClr val="tx1"/>
                        </a:solidFill>
                        <a:latin typeface="Cambria Math"/>
                      </a:rPr>
                      <m:t>+</m:t>
                    </m:r>
                    <m:sSub>
                      <m:sSubPr>
                        <m:ctrlPr>
                          <a:rPr lang="pt-BR" altLang="pt-BR" sz="2800" b="0" i="1">
                            <a:latin typeface="Cambria Math"/>
                          </a:rPr>
                        </m:ctrlPr>
                      </m:sSubPr>
                      <m:e>
                        <m:r>
                          <a:rPr lang="pt-BR" altLang="pt-BR" sz="2800" b="0" i="1">
                            <a:latin typeface="Cambria Math"/>
                          </a:rPr>
                          <m:t>𝑥</m:t>
                        </m:r>
                      </m:e>
                      <m:sub>
                        <m:r>
                          <a:rPr lang="pt-BR" altLang="pt-BR" sz="2800" b="0" i="1" smtClean="0">
                            <a:latin typeface="Cambria Math"/>
                          </a:rPr>
                          <m:t>2</m:t>
                        </m:r>
                      </m:sub>
                    </m:sSub>
                    <m:r>
                      <a:rPr lang="pt-BR" altLang="pt-BR" sz="2800" b="0" i="1" smtClean="0">
                        <a:latin typeface="Cambria Math"/>
                      </a:rPr>
                      <m:t>=1</m:t>
                    </m:r>
                    <m:r>
                      <a:rPr lang="pt-BR" altLang="pt-BR" sz="2800" b="0" i="1" smtClean="0">
                        <a:solidFill>
                          <a:schemeClr val="tx1"/>
                        </a:solidFill>
                        <a:latin typeface="Cambria Math"/>
                      </a:rPr>
                      <m:t>∴</m:t>
                    </m:r>
                  </m:oMath>
                </a14:m>
                <a:endParaRPr lang="pt-BR" altLang="pt-BR" sz="2800" b="0" i="1" dirty="0" smtClean="0">
                  <a:solidFill>
                    <a:schemeClr val="tx1"/>
                  </a:solidFill>
                  <a:latin typeface="Cambria Math"/>
                </a:endParaRPr>
              </a:p>
              <a:p>
                <a:pPr algn="just" eaLnBrk="1" hangingPunct="1"/>
                <a14:m>
                  <m:oMath xmlns:m="http://schemas.openxmlformats.org/officeDocument/2006/math">
                    <m:sSub>
                      <m:sSubPr>
                        <m:ctrlPr>
                          <a:rPr lang="pt-BR" altLang="pt-BR" sz="2800" b="0" i="1">
                            <a:solidFill>
                              <a:schemeClr val="tx1"/>
                            </a:solidFill>
                            <a:latin typeface="Cambria Math"/>
                          </a:rPr>
                        </m:ctrlPr>
                      </m:sSubPr>
                      <m:e>
                        <m:r>
                          <m:rPr>
                            <m:sty m:val="p"/>
                          </m:rPr>
                          <a:rPr lang="pt-BR" altLang="pt-BR" sz="2800" b="0">
                            <a:solidFill>
                              <a:schemeClr val="tx1"/>
                            </a:solidFill>
                            <a:latin typeface="Cambria Math"/>
                          </a:rPr>
                          <m:t>Ψ</m:t>
                        </m:r>
                      </m:e>
                      <m:sub>
                        <m:r>
                          <a:rPr lang="pt-BR" altLang="pt-BR" sz="2800" b="0" i="0" smtClean="0">
                            <a:solidFill>
                              <a:schemeClr val="tx1"/>
                            </a:solidFill>
                            <a:latin typeface="Cambria Math"/>
                          </a:rPr>
                          <m:t>1</m:t>
                        </m:r>
                      </m:sub>
                    </m:sSub>
                    <m:d>
                      <m:dPr>
                        <m:ctrlPr>
                          <a:rPr lang="pt-BR" altLang="pt-BR" sz="2800" b="0" i="1">
                            <a:solidFill>
                              <a:schemeClr val="tx1"/>
                            </a:solidFill>
                            <a:latin typeface="Cambria Math"/>
                          </a:rPr>
                        </m:ctrlPr>
                      </m:dPr>
                      <m:e>
                        <m:r>
                          <m:rPr>
                            <m:sty m:val="p"/>
                          </m:rPr>
                          <a:rPr lang="pt-BR" altLang="pt-BR" sz="2800" b="0">
                            <a:solidFill>
                              <a:schemeClr val="tx1"/>
                            </a:solidFill>
                            <a:latin typeface="Cambria Math"/>
                          </a:rPr>
                          <m:t>T</m:t>
                        </m:r>
                      </m:e>
                    </m:d>
                    <m:r>
                      <a:rPr lang="pt-BR" altLang="pt-BR" sz="2800" b="0" i="1" smtClean="0">
                        <a:solidFill>
                          <a:schemeClr val="tx1"/>
                        </a:solidFill>
                        <a:latin typeface="Cambria Math"/>
                      </a:rPr>
                      <m:t>+</m:t>
                    </m:r>
                    <m:sSub>
                      <m:sSubPr>
                        <m:ctrlPr>
                          <a:rPr lang="pt-BR" altLang="pt-BR" sz="2800" b="0" i="1">
                            <a:latin typeface="Cambria Math"/>
                          </a:rPr>
                        </m:ctrlPr>
                      </m:sSubPr>
                      <m:e>
                        <m:r>
                          <m:rPr>
                            <m:sty m:val="p"/>
                          </m:rPr>
                          <a:rPr lang="pt-BR" altLang="pt-BR" sz="2800" b="0">
                            <a:latin typeface="Cambria Math"/>
                          </a:rPr>
                          <m:t>Ψ</m:t>
                        </m:r>
                      </m:e>
                      <m:sub>
                        <m:r>
                          <a:rPr lang="pt-BR" altLang="pt-BR" sz="2800" b="0" i="0" smtClean="0">
                            <a:latin typeface="Cambria Math"/>
                          </a:rPr>
                          <m:t>2</m:t>
                        </m:r>
                      </m:sub>
                    </m:sSub>
                    <m:d>
                      <m:dPr>
                        <m:ctrlPr>
                          <a:rPr lang="pt-BR" altLang="pt-BR" sz="2800" b="0" i="1">
                            <a:latin typeface="Cambria Math"/>
                          </a:rPr>
                        </m:ctrlPr>
                      </m:dPr>
                      <m:e>
                        <m:r>
                          <m:rPr>
                            <m:sty m:val="p"/>
                          </m:rPr>
                          <a:rPr lang="pt-BR" altLang="pt-BR" sz="2800" b="0">
                            <a:latin typeface="Cambria Math"/>
                          </a:rPr>
                          <m:t>T</m:t>
                        </m:r>
                      </m:e>
                    </m:d>
                    <m:r>
                      <a:rPr lang="pt-BR" altLang="pt-BR" sz="2800" b="0" i="1" smtClean="0">
                        <a:latin typeface="Cambria Math"/>
                      </a:rPr>
                      <m:t>=1</m:t>
                    </m:r>
                  </m:oMath>
                </a14:m>
                <a:r>
                  <a:rPr lang="pt-BR" altLang="pt-BR" sz="2800" b="0" dirty="0" smtClean="0">
                    <a:solidFill>
                      <a:schemeClr val="tx1"/>
                    </a:solidFill>
                    <a:latin typeface="Arial" charset="0"/>
                  </a:rPr>
                  <a:t> (1 equação, 1 incógnita - T).</a:t>
                </a:r>
              </a:p>
              <a:p>
                <a:pPr algn="just" eaLnBrk="1" hangingPunct="1"/>
                <a:endParaRPr lang="pt-BR" altLang="pt-BR" sz="2800" b="0" dirty="0" smtClean="0">
                  <a:solidFill>
                    <a:srgbClr val="008E18"/>
                  </a:solidFill>
                  <a:latin typeface="Arial" charset="0"/>
                </a:endParaRPr>
              </a:p>
            </p:txBody>
          </p:sp>
        </mc:Choice>
        <mc:Fallback xmlns="">
          <p:sp>
            <p:nvSpPr>
              <p:cNvPr id="19461" name="Rectangle 11"/>
              <p:cNvSpPr>
                <a:spLocks noRot="1" noChangeAspect="1" noMove="1" noResize="1" noEditPoints="1" noAdjustHandles="1" noChangeArrowheads="1" noChangeShapeType="1" noTextEdit="1"/>
              </p:cNvSpPr>
              <p:nvPr/>
            </p:nvSpPr>
            <p:spPr bwMode="auto">
              <a:xfrm>
                <a:off x="76200" y="685800"/>
                <a:ext cx="8915400" cy="6096000"/>
              </a:xfrm>
              <a:prstGeom prst="rect">
                <a:avLst/>
              </a:prstGeom>
              <a:blipFill rotWithShape="1">
                <a:blip r:embed="rId2"/>
                <a:stretch>
                  <a:fillRect l="-2462" t="-1800" r="-2462" b="-12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pt-BR">
                    <a:noFill/>
                  </a:rPr>
                  <a:t> </a:t>
                </a:r>
              </a:p>
            </p:txBody>
          </p:sp>
        </mc:Fallback>
      </mc:AlternateContent>
    </p:spTree>
    <p:extLst>
      <p:ext uri="{BB962C8B-B14F-4D97-AF65-F5344CB8AC3E}">
        <p14:creationId xmlns:p14="http://schemas.microsoft.com/office/powerpoint/2010/main" val="11676578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2400" y="76200"/>
            <a:ext cx="8763000" cy="457200"/>
          </a:xfrm>
        </p:spPr>
        <p:txBody>
          <a:bodyPr lIns="0" tIns="0" rIns="0" bIns="0"/>
          <a:lstStyle/>
          <a:p>
            <a:pPr algn="ctr" eaLnBrk="1" hangingPunct="1"/>
            <a:r>
              <a:rPr lang="pt-BR" altLang="pt-BR" sz="2800" b="0" dirty="0" smtClean="0">
                <a:solidFill>
                  <a:srgbClr val="00A41B"/>
                </a:solidFill>
                <a:latin typeface="Arial" charset="0"/>
              </a:rPr>
              <a:t>Aplicando os conceitos</a:t>
            </a:r>
          </a:p>
        </p:txBody>
      </p:sp>
      <mc:AlternateContent xmlns:mc="http://schemas.openxmlformats.org/markup-compatibility/2006" xmlns:a14="http://schemas.microsoft.com/office/drawing/2010/main">
        <mc:Choice Requires="a14">
          <p:sp>
            <p:nvSpPr>
              <p:cNvPr id="4" name="Espaço Reservado para Texto 3"/>
              <p:cNvSpPr>
                <a:spLocks noGrp="1"/>
              </p:cNvSpPr>
              <p:nvPr>
                <p:ph type="body" sz="half" idx="2"/>
              </p:nvPr>
            </p:nvSpPr>
            <p:spPr>
              <a:xfrm>
                <a:off x="138752" y="609600"/>
                <a:ext cx="8862950" cy="6172200"/>
              </a:xfrm>
            </p:spPr>
            <p:txBody>
              <a:bodyPr/>
              <a:lstStyle/>
              <a:p>
                <a:pPr algn="just"/>
                <a:r>
                  <a:rPr lang="pt-BR" sz="1800" dirty="0" smtClean="0">
                    <a:solidFill>
                      <a:srgbClr val="FF0000"/>
                    </a:solidFill>
                    <a:latin typeface="Arial" panose="020B0604020202020204" pitchFamily="34" charset="0"/>
                    <a:cs typeface="Arial" panose="020B0604020202020204" pitchFamily="34" charset="0"/>
                  </a:rPr>
                  <a:t>14.15(a) (adaptado). Um sistema binário está em ELL, tal </a:t>
                </a:r>
                <a:r>
                  <a:rPr lang="pt-BR" sz="1800" dirty="0" smtClean="0">
                    <a:solidFill>
                      <a:schemeClr val="tx2"/>
                    </a:solidFill>
                    <a:latin typeface="Arial" panose="020B0604020202020204" pitchFamily="34" charset="0"/>
                    <a:cs typeface="Arial" panose="020B0604020202020204" pitchFamily="34" charset="0"/>
                  </a:rPr>
                  <a:t>que</a:t>
                </a:r>
                <a14:m>
                  <m:oMath xmlns:m="http://schemas.openxmlformats.org/officeDocument/2006/math">
                    <m:r>
                      <a:rPr lang="pt-BR" altLang="pt-BR" sz="1800" b="0" i="0" smtClean="0">
                        <a:solidFill>
                          <a:schemeClr val="tx2"/>
                        </a:solidFill>
                        <a:latin typeface="Cambria Math"/>
                      </a:rPr>
                      <m:t> </m:t>
                    </m:r>
                    <m:sSubSup>
                      <m:sSubSupPr>
                        <m:ctrlPr>
                          <a:rPr lang="pt-BR" altLang="pt-BR" sz="1800" i="1">
                            <a:solidFill>
                              <a:schemeClr val="tx2"/>
                            </a:solidFill>
                            <a:latin typeface="Cambria Math"/>
                          </a:rPr>
                        </m:ctrlPr>
                      </m:sSubSupPr>
                      <m:e>
                        <m:r>
                          <a:rPr lang="pt-BR" altLang="pt-BR" sz="1800" i="1">
                            <a:solidFill>
                              <a:schemeClr val="tx2"/>
                            </a:solidFill>
                            <a:latin typeface="Cambria Math"/>
                          </a:rPr>
                          <m:t>𝑥</m:t>
                        </m:r>
                      </m:e>
                      <m:sub>
                        <m:r>
                          <a:rPr lang="pt-BR" altLang="pt-BR" sz="1800" i="1">
                            <a:solidFill>
                              <a:schemeClr val="tx2"/>
                            </a:solidFill>
                            <a:latin typeface="Cambria Math"/>
                          </a:rPr>
                          <m:t>1</m:t>
                        </m:r>
                      </m:sub>
                      <m:sup>
                        <m:r>
                          <a:rPr lang="pt-BR" altLang="pt-BR" sz="1800" i="1">
                            <a:solidFill>
                              <a:schemeClr val="tx2"/>
                            </a:solidFill>
                            <a:latin typeface="Cambria Math"/>
                          </a:rPr>
                          <m:t>𝛼</m:t>
                        </m:r>
                      </m:sup>
                    </m:sSubSup>
                    <m:r>
                      <a:rPr lang="pt-BR" altLang="pt-BR" sz="1800" b="0" i="1" smtClean="0">
                        <a:solidFill>
                          <a:schemeClr val="tx2"/>
                        </a:solidFill>
                        <a:latin typeface="Cambria Math"/>
                      </a:rPr>
                      <m:t>=0,10</m:t>
                    </m:r>
                  </m:oMath>
                </a14:m>
                <a:r>
                  <a:rPr lang="pt-BR" sz="1800" dirty="0" smtClean="0">
                    <a:solidFill>
                      <a:schemeClr val="tx2"/>
                    </a:solidFill>
                    <a:latin typeface="Arial" panose="020B0604020202020204" pitchFamily="34" charset="0"/>
                    <a:cs typeface="Arial" panose="020B0604020202020204" pitchFamily="34" charset="0"/>
                  </a:rPr>
                  <a:t> e </a:t>
                </a:r>
                <a14:m>
                  <m:oMath xmlns:m="http://schemas.openxmlformats.org/officeDocument/2006/math">
                    <m:sSubSup>
                      <m:sSubSupPr>
                        <m:ctrlPr>
                          <a:rPr lang="pt-BR" altLang="pt-BR" sz="1800" i="1">
                            <a:solidFill>
                              <a:schemeClr val="tx2"/>
                            </a:solidFill>
                            <a:latin typeface="Cambria Math"/>
                          </a:rPr>
                        </m:ctrlPr>
                      </m:sSubSupPr>
                      <m:e>
                        <m:r>
                          <a:rPr lang="pt-BR" altLang="pt-BR" sz="1800" i="1">
                            <a:solidFill>
                              <a:schemeClr val="tx2"/>
                            </a:solidFill>
                            <a:latin typeface="Cambria Math"/>
                          </a:rPr>
                          <m:t>𝑥</m:t>
                        </m:r>
                      </m:e>
                      <m:sub>
                        <m:r>
                          <a:rPr lang="pt-BR" altLang="pt-BR" sz="1800" i="1">
                            <a:solidFill>
                              <a:schemeClr val="tx2"/>
                            </a:solidFill>
                            <a:latin typeface="Cambria Math"/>
                          </a:rPr>
                          <m:t>1</m:t>
                        </m:r>
                      </m:sub>
                      <m:sup>
                        <m:r>
                          <a:rPr lang="pt-BR" altLang="pt-BR" sz="1800" b="0" i="1" smtClean="0">
                            <a:solidFill>
                              <a:schemeClr val="tx2"/>
                            </a:solidFill>
                            <a:latin typeface="Cambria Math"/>
                          </a:rPr>
                          <m:t>𝛽</m:t>
                        </m:r>
                      </m:sup>
                    </m:sSubSup>
                    <m:r>
                      <a:rPr lang="pt-BR" altLang="pt-BR" sz="1800" i="1">
                        <a:solidFill>
                          <a:schemeClr val="tx2"/>
                        </a:solidFill>
                        <a:latin typeface="Cambria Math"/>
                      </a:rPr>
                      <m:t>=0,</m:t>
                    </m:r>
                    <m:r>
                      <a:rPr lang="pt-BR" altLang="pt-BR" sz="1800" b="0" i="1" smtClean="0">
                        <a:solidFill>
                          <a:schemeClr val="tx2"/>
                        </a:solidFill>
                        <a:latin typeface="Cambria Math"/>
                      </a:rPr>
                      <m:t>9</m:t>
                    </m:r>
                    <m:r>
                      <a:rPr lang="pt-BR" altLang="pt-BR" sz="1800" i="1">
                        <a:solidFill>
                          <a:schemeClr val="tx2"/>
                        </a:solidFill>
                        <a:latin typeface="Cambria Math"/>
                      </a:rPr>
                      <m:t>0</m:t>
                    </m:r>
                  </m:oMath>
                </a14:m>
                <a:r>
                  <a:rPr lang="pt-BR" sz="1800" dirty="0" smtClean="0">
                    <a:solidFill>
                      <a:schemeClr val="tx2"/>
                    </a:solidFill>
                    <a:latin typeface="Arial" panose="020B0604020202020204" pitchFamily="34" charset="0"/>
                    <a:cs typeface="Arial" panose="020B0604020202020204" pitchFamily="34" charset="0"/>
                  </a:rPr>
                  <a:t>. </a:t>
                </a:r>
                <a:r>
                  <a:rPr lang="pt-BR" sz="1800" dirty="0" smtClean="0">
                    <a:solidFill>
                      <a:srgbClr val="FF0000"/>
                    </a:solidFill>
                    <a:latin typeface="Arial" panose="020B0604020202020204" pitchFamily="34" charset="0"/>
                    <a:cs typeface="Arial" panose="020B0604020202020204" pitchFamily="34" charset="0"/>
                  </a:rPr>
                  <a:t>Qual o valor do parâmetro A de </a:t>
                </a:r>
                <a:r>
                  <a:rPr lang="pt-BR" sz="1800" dirty="0" err="1" smtClean="0">
                    <a:solidFill>
                      <a:srgbClr val="FF0000"/>
                    </a:solidFill>
                    <a:latin typeface="Arial" panose="020B0604020202020204" pitchFamily="34" charset="0"/>
                    <a:cs typeface="Arial" panose="020B0604020202020204" pitchFamily="34" charset="0"/>
                  </a:rPr>
                  <a:t>Margules</a:t>
                </a:r>
                <a:r>
                  <a:rPr lang="pt-BR" sz="1800" dirty="0" smtClean="0">
                    <a:solidFill>
                      <a:srgbClr val="FF0000"/>
                    </a:solidFill>
                    <a:latin typeface="Arial" panose="020B0604020202020204" pitchFamily="34" charset="0"/>
                    <a:cs typeface="Arial" panose="020B0604020202020204" pitchFamily="34" charset="0"/>
                  </a:rPr>
                  <a:t> para esses sistema?</a:t>
                </a:r>
                <a:r>
                  <a:rPr lang="pt-BR" sz="1800" dirty="0" smtClean="0">
                    <a:latin typeface="Arial" panose="020B0604020202020204" pitchFamily="34" charset="0"/>
                    <a:cs typeface="Arial" panose="020B0604020202020204" pitchFamily="34" charset="0"/>
                  </a:rPr>
                  <a:t> </a:t>
                </a:r>
                <a:r>
                  <a:rPr lang="pt-BR" sz="1800" dirty="0">
                    <a:latin typeface="Arial" panose="020B0604020202020204" pitchFamily="34" charset="0"/>
                    <a:cs typeface="Arial" panose="020B0604020202020204" pitchFamily="34" charset="0"/>
                  </a:rPr>
                  <a:t>R: </a:t>
                </a:r>
                <a:r>
                  <a:rPr lang="pt-BR" sz="1800" dirty="0" smtClean="0">
                    <a:latin typeface="Arial" panose="020B0604020202020204" pitchFamily="34" charset="0"/>
                    <a:cs typeface="Arial" panose="020B0604020202020204" pitchFamily="34" charset="0"/>
                  </a:rPr>
                  <a:t>2,747</a:t>
                </a:r>
              </a:p>
              <a:p>
                <a:pPr algn="just"/>
                <a:endParaRPr lang="pt-BR" sz="600" dirty="0">
                  <a:solidFill>
                    <a:srgbClr val="FF0000"/>
                  </a:solidFill>
                  <a:latin typeface="Arial" panose="020B0604020202020204" pitchFamily="34" charset="0"/>
                  <a:cs typeface="Arial" panose="020B0604020202020204" pitchFamily="34" charset="0"/>
                </a:endParaRPr>
              </a:p>
              <a:p>
                <a:pPr algn="just"/>
                <a:r>
                  <a:rPr lang="pt-BR" sz="1800" dirty="0" smtClean="0">
                    <a:solidFill>
                      <a:srgbClr val="FF0000"/>
                    </a:solidFill>
                    <a:latin typeface="Arial" panose="020B0604020202020204" pitchFamily="34" charset="0"/>
                    <a:cs typeface="Arial" panose="020B0604020202020204" pitchFamily="34" charset="0"/>
                  </a:rPr>
                  <a:t>14.20 (adaptado). As espécies puras líquidas 2 e 3 são imiscíveis uma na outra. A espécie 1 líquida é miscível com 2 ou 3. Um mol de cada espécie (1, 2 e 3) são misturados e formam no equilíbrio duas fases líquidas, a fase </a:t>
                </a:r>
                <a14:m>
                  <m:oMath xmlns:m="http://schemas.openxmlformats.org/officeDocument/2006/math">
                    <m:r>
                      <a:rPr lang="pt-BR" sz="1800" b="0" i="1" smtClean="0">
                        <a:solidFill>
                          <a:srgbClr val="FF0000"/>
                        </a:solidFill>
                        <a:latin typeface="Cambria Math"/>
                        <a:cs typeface="Arial" panose="020B0604020202020204" pitchFamily="34" charset="0"/>
                      </a:rPr>
                      <m:t>𝛼</m:t>
                    </m:r>
                  </m:oMath>
                </a14:m>
                <a:r>
                  <a:rPr lang="pt-BR" sz="1800" dirty="0" smtClean="0">
                    <a:solidFill>
                      <a:srgbClr val="FF0000"/>
                    </a:solidFill>
                    <a:latin typeface="Arial" panose="020B0604020202020204" pitchFamily="34" charset="0"/>
                    <a:cs typeface="Arial" panose="020B0604020202020204" pitchFamily="34" charset="0"/>
                  </a:rPr>
                  <a:t> contendo só espécies 1 e 2 e a </a:t>
                </a:r>
                <a14:m>
                  <m:oMath xmlns:m="http://schemas.openxmlformats.org/officeDocument/2006/math">
                    <m:r>
                      <a:rPr lang="pt-BR" sz="1800" b="0" i="1" smtClean="0">
                        <a:solidFill>
                          <a:srgbClr val="FF0000"/>
                        </a:solidFill>
                        <a:latin typeface="Cambria Math"/>
                        <a:cs typeface="Arial" panose="020B0604020202020204" pitchFamily="34" charset="0"/>
                      </a:rPr>
                      <m:t>𝛽</m:t>
                    </m:r>
                  </m:oMath>
                </a14:m>
                <a:r>
                  <a:rPr lang="pt-BR" sz="1800" dirty="0" smtClean="0">
                    <a:solidFill>
                      <a:srgbClr val="FF0000"/>
                    </a:solidFill>
                    <a:latin typeface="Arial" panose="020B0604020202020204" pitchFamily="34" charset="0"/>
                    <a:cs typeface="Arial" panose="020B0604020202020204" pitchFamily="34" charset="0"/>
                  </a:rPr>
                  <a:t> só 1 e 3. Quais são as frações molares de 1 nas fases </a:t>
                </a:r>
                <a14:m>
                  <m:oMath xmlns:m="http://schemas.openxmlformats.org/officeDocument/2006/math">
                    <m:r>
                      <a:rPr lang="pt-BR" sz="1800" i="1">
                        <a:solidFill>
                          <a:srgbClr val="FF0000"/>
                        </a:solidFill>
                        <a:latin typeface="Cambria Math"/>
                        <a:cs typeface="Arial" panose="020B0604020202020204" pitchFamily="34" charset="0"/>
                      </a:rPr>
                      <m:t>𝛼</m:t>
                    </m:r>
                  </m:oMath>
                </a14:m>
                <a:r>
                  <a:rPr lang="pt-BR" sz="1800" dirty="0">
                    <a:solidFill>
                      <a:srgbClr val="FF0000"/>
                    </a:solidFill>
                    <a:latin typeface="Arial" panose="020B0604020202020204" pitchFamily="34" charset="0"/>
                    <a:cs typeface="Arial" panose="020B0604020202020204" pitchFamily="34" charset="0"/>
                  </a:rPr>
                  <a:t> </a:t>
                </a:r>
                <a:r>
                  <a:rPr lang="pt-BR" sz="1800" dirty="0" smtClean="0">
                    <a:solidFill>
                      <a:srgbClr val="FF0000"/>
                    </a:solidFill>
                    <a:latin typeface="Arial" panose="020B0604020202020204" pitchFamily="34" charset="0"/>
                    <a:cs typeface="Arial" panose="020B0604020202020204" pitchFamily="34" charset="0"/>
                  </a:rPr>
                  <a:t>e </a:t>
                </a:r>
                <a14:m>
                  <m:oMath xmlns:m="http://schemas.openxmlformats.org/officeDocument/2006/math">
                    <m:r>
                      <a:rPr lang="pt-BR" sz="1800" i="1">
                        <a:solidFill>
                          <a:srgbClr val="FF0000"/>
                        </a:solidFill>
                        <a:latin typeface="Cambria Math"/>
                        <a:cs typeface="Arial" panose="020B0604020202020204" pitchFamily="34" charset="0"/>
                      </a:rPr>
                      <m:t>𝛽</m:t>
                    </m:r>
                  </m:oMath>
                </a14:m>
                <a:r>
                  <a:rPr lang="pt-BR" sz="1800" dirty="0">
                    <a:solidFill>
                      <a:srgbClr val="FF0000"/>
                    </a:solidFill>
                    <a:latin typeface="Arial" panose="020B0604020202020204" pitchFamily="34" charset="0"/>
                    <a:cs typeface="Arial" panose="020B0604020202020204" pitchFamily="34" charset="0"/>
                  </a:rPr>
                  <a:t> </a:t>
                </a:r>
                <a:r>
                  <a:rPr lang="pt-BR" sz="1800" dirty="0" smtClean="0">
                    <a:solidFill>
                      <a:srgbClr val="FF0000"/>
                    </a:solidFill>
                    <a:latin typeface="Arial" panose="020B0604020202020204" pitchFamily="34" charset="0"/>
                    <a:cs typeface="Arial" panose="020B0604020202020204" pitchFamily="34" charset="0"/>
                  </a:rPr>
                  <a:t>se valer </a:t>
                </a:r>
                <a:r>
                  <a:rPr lang="pt-BR" sz="1800" dirty="0" err="1" smtClean="0">
                    <a:solidFill>
                      <a:srgbClr val="FF0000"/>
                    </a:solidFill>
                    <a:latin typeface="Arial" panose="020B0604020202020204" pitchFamily="34" charset="0"/>
                    <a:cs typeface="Arial" panose="020B0604020202020204" pitchFamily="34" charset="0"/>
                  </a:rPr>
                  <a:t>Margules</a:t>
                </a:r>
                <a:r>
                  <a:rPr lang="pt-BR" sz="1800" dirty="0" smtClean="0">
                    <a:solidFill>
                      <a:srgbClr val="FF0000"/>
                    </a:solidFill>
                    <a:latin typeface="Arial" panose="020B0604020202020204" pitchFamily="34" charset="0"/>
                    <a:cs typeface="Arial" panose="020B0604020202020204" pitchFamily="34" charset="0"/>
                  </a:rPr>
                  <a:t> de 1 parâmetro com </a:t>
                </a:r>
                <a14:m>
                  <m:oMath xmlns:m="http://schemas.openxmlformats.org/officeDocument/2006/math">
                    <m:sSup>
                      <m:sSupPr>
                        <m:ctrlPr>
                          <a:rPr lang="pt-BR" sz="1800" i="1">
                            <a:solidFill>
                              <a:srgbClr val="FF0000"/>
                            </a:solidFill>
                            <a:latin typeface="Cambria Math"/>
                            <a:cs typeface="Arial" panose="020B0604020202020204" pitchFamily="34" charset="0"/>
                          </a:rPr>
                        </m:ctrlPr>
                      </m:sSupPr>
                      <m:e>
                        <m:r>
                          <a:rPr lang="pt-BR" sz="1800" i="1">
                            <a:solidFill>
                              <a:srgbClr val="FF0000"/>
                            </a:solidFill>
                            <a:latin typeface="Cambria Math"/>
                            <a:cs typeface="Arial" panose="020B0604020202020204" pitchFamily="34" charset="0"/>
                          </a:rPr>
                          <m:t>𝐴</m:t>
                        </m:r>
                      </m:e>
                      <m:sup>
                        <m:r>
                          <a:rPr lang="pt-BR" sz="1800" b="0" i="1" smtClean="0">
                            <a:solidFill>
                              <a:srgbClr val="FF0000"/>
                            </a:solidFill>
                            <a:latin typeface="Cambria Math"/>
                            <a:cs typeface="Arial" panose="020B0604020202020204" pitchFamily="34" charset="0"/>
                          </a:rPr>
                          <m:t>𝛼</m:t>
                        </m:r>
                      </m:sup>
                    </m:sSup>
                    <m:r>
                      <a:rPr lang="pt-BR" sz="1800" i="1">
                        <a:solidFill>
                          <a:srgbClr val="FF0000"/>
                        </a:solidFill>
                        <a:latin typeface="Cambria Math"/>
                        <a:cs typeface="Arial" panose="020B0604020202020204" pitchFamily="34" charset="0"/>
                      </a:rPr>
                      <m:t>=0,4</m:t>
                    </m:r>
                  </m:oMath>
                </a14:m>
                <a:r>
                  <a:rPr lang="pt-BR" sz="1800" dirty="0">
                    <a:solidFill>
                      <a:srgbClr val="FF0000"/>
                    </a:solidFill>
                    <a:latin typeface="Arial" panose="020B0604020202020204" pitchFamily="34" charset="0"/>
                    <a:cs typeface="Arial" panose="020B0604020202020204" pitchFamily="34" charset="0"/>
                  </a:rPr>
                  <a:t> e </a:t>
                </a:r>
                <a14:m>
                  <m:oMath xmlns:m="http://schemas.openxmlformats.org/officeDocument/2006/math">
                    <m:sSup>
                      <m:sSupPr>
                        <m:ctrlPr>
                          <a:rPr lang="pt-BR" sz="1800" i="1">
                            <a:solidFill>
                              <a:srgbClr val="FF0000"/>
                            </a:solidFill>
                            <a:latin typeface="Cambria Math"/>
                            <a:cs typeface="Arial" panose="020B0604020202020204" pitchFamily="34" charset="0"/>
                          </a:rPr>
                        </m:ctrlPr>
                      </m:sSupPr>
                      <m:e>
                        <m:r>
                          <a:rPr lang="pt-BR" sz="1800" i="1">
                            <a:solidFill>
                              <a:srgbClr val="FF0000"/>
                            </a:solidFill>
                            <a:latin typeface="Cambria Math"/>
                            <a:cs typeface="Arial" panose="020B0604020202020204" pitchFamily="34" charset="0"/>
                          </a:rPr>
                          <m:t>𝐴</m:t>
                        </m:r>
                      </m:e>
                      <m:sup>
                        <m:r>
                          <a:rPr lang="pt-BR" sz="1800" b="0" i="1" smtClean="0">
                            <a:solidFill>
                              <a:srgbClr val="FF0000"/>
                            </a:solidFill>
                            <a:latin typeface="Cambria Math"/>
                            <a:cs typeface="Arial" panose="020B0604020202020204" pitchFamily="34" charset="0"/>
                          </a:rPr>
                          <m:t>𝛽</m:t>
                        </m:r>
                      </m:sup>
                    </m:sSup>
                    <m:r>
                      <a:rPr lang="pt-BR" sz="1800" i="1">
                        <a:solidFill>
                          <a:srgbClr val="FF0000"/>
                        </a:solidFill>
                        <a:latin typeface="Cambria Math"/>
                        <a:cs typeface="Arial" panose="020B0604020202020204" pitchFamily="34" charset="0"/>
                      </a:rPr>
                      <m:t>=0,</m:t>
                    </m:r>
                    <m:r>
                      <a:rPr lang="pt-BR" sz="1800" b="0" i="1" smtClean="0">
                        <a:solidFill>
                          <a:srgbClr val="FF0000"/>
                        </a:solidFill>
                        <a:latin typeface="Cambria Math"/>
                        <a:cs typeface="Arial" panose="020B0604020202020204" pitchFamily="34" charset="0"/>
                      </a:rPr>
                      <m:t>8</m:t>
                    </m:r>
                  </m:oMath>
                </a14:m>
                <a:r>
                  <a:rPr lang="pt-BR" sz="1800" dirty="0" smtClean="0">
                    <a:solidFill>
                      <a:srgbClr val="FF0000"/>
                    </a:solidFill>
                    <a:latin typeface="Arial" panose="020B0604020202020204" pitchFamily="34" charset="0"/>
                    <a:cs typeface="Arial" panose="020B0604020202020204" pitchFamily="34" charset="0"/>
                  </a:rPr>
                  <a:t>.</a:t>
                </a:r>
                <a:r>
                  <a:rPr lang="pt-BR" sz="1800" dirty="0">
                    <a:latin typeface="Arial" panose="020B0604020202020204" pitchFamily="34" charset="0"/>
                    <a:cs typeface="Arial" panose="020B0604020202020204" pitchFamily="34" charset="0"/>
                  </a:rPr>
                  <a:t> R</a:t>
                </a:r>
                <a:r>
                  <a:rPr lang="pt-BR" sz="1800" dirty="0" smtClean="0">
                    <a:solidFill>
                      <a:schemeClr val="tx1"/>
                    </a:solidFill>
                    <a:latin typeface="Arial" panose="020B0604020202020204" pitchFamily="34" charset="0"/>
                    <a:cs typeface="Arial" panose="020B0604020202020204" pitchFamily="34" charset="0"/>
                  </a:rPr>
                  <a:t>: </a:t>
                </a:r>
                <a14:m>
                  <m:oMath xmlns:m="http://schemas.openxmlformats.org/officeDocument/2006/math">
                    <m:sSubSup>
                      <m:sSubSupPr>
                        <m:ctrlPr>
                          <a:rPr lang="pt-BR" altLang="pt-BR" sz="1800" i="1">
                            <a:solidFill>
                              <a:schemeClr val="tx1"/>
                            </a:solidFill>
                            <a:latin typeface="Cambria Math"/>
                          </a:rPr>
                        </m:ctrlPr>
                      </m:sSubSupPr>
                      <m:e>
                        <m:r>
                          <a:rPr lang="pt-BR" altLang="pt-BR" sz="1800" i="1">
                            <a:solidFill>
                              <a:schemeClr val="tx1"/>
                            </a:solidFill>
                            <a:latin typeface="Cambria Math"/>
                          </a:rPr>
                          <m:t>𝑥</m:t>
                        </m:r>
                      </m:e>
                      <m:sub>
                        <m:r>
                          <a:rPr lang="pt-BR" altLang="pt-BR" sz="1800" i="1">
                            <a:solidFill>
                              <a:schemeClr val="tx1"/>
                            </a:solidFill>
                            <a:latin typeface="Cambria Math"/>
                          </a:rPr>
                          <m:t>1</m:t>
                        </m:r>
                      </m:sub>
                      <m:sup>
                        <m:r>
                          <a:rPr lang="pt-BR" altLang="pt-BR" sz="1800" i="1">
                            <a:solidFill>
                              <a:schemeClr val="tx1"/>
                            </a:solidFill>
                            <a:latin typeface="Cambria Math"/>
                          </a:rPr>
                          <m:t>𝛼</m:t>
                        </m:r>
                      </m:sup>
                    </m:sSubSup>
                    <m:r>
                      <a:rPr lang="pt-BR" altLang="pt-BR" sz="1800" i="1">
                        <a:solidFill>
                          <a:schemeClr val="tx1"/>
                        </a:solidFill>
                        <a:latin typeface="Cambria Math"/>
                      </a:rPr>
                      <m:t>=0,</m:t>
                    </m:r>
                    <m:r>
                      <a:rPr lang="pt-BR" altLang="pt-BR" sz="1800" b="0" i="1" smtClean="0">
                        <a:solidFill>
                          <a:schemeClr val="tx1"/>
                        </a:solidFill>
                        <a:latin typeface="Cambria Math"/>
                      </a:rPr>
                      <m:t>371</m:t>
                    </m:r>
                  </m:oMath>
                </a14:m>
                <a:r>
                  <a:rPr lang="pt-BR" sz="1800" dirty="0">
                    <a:solidFill>
                      <a:schemeClr val="tx1"/>
                    </a:solidFill>
                    <a:latin typeface="Arial" panose="020B0604020202020204" pitchFamily="34" charset="0"/>
                    <a:cs typeface="Arial" panose="020B0604020202020204" pitchFamily="34" charset="0"/>
                  </a:rPr>
                  <a:t> e </a:t>
                </a:r>
                <a14:m>
                  <m:oMath xmlns:m="http://schemas.openxmlformats.org/officeDocument/2006/math">
                    <m:sSubSup>
                      <m:sSubSupPr>
                        <m:ctrlPr>
                          <a:rPr lang="pt-BR" altLang="pt-BR" sz="1800" i="1">
                            <a:solidFill>
                              <a:schemeClr val="tx1"/>
                            </a:solidFill>
                            <a:latin typeface="Cambria Math"/>
                          </a:rPr>
                        </m:ctrlPr>
                      </m:sSubSupPr>
                      <m:e>
                        <m:r>
                          <a:rPr lang="pt-BR" altLang="pt-BR" sz="1800" i="1">
                            <a:solidFill>
                              <a:schemeClr val="tx1"/>
                            </a:solidFill>
                            <a:latin typeface="Cambria Math"/>
                          </a:rPr>
                          <m:t>𝑥</m:t>
                        </m:r>
                      </m:e>
                      <m:sub>
                        <m:r>
                          <a:rPr lang="pt-BR" altLang="pt-BR" sz="1800" i="1">
                            <a:solidFill>
                              <a:schemeClr val="tx1"/>
                            </a:solidFill>
                            <a:latin typeface="Cambria Math"/>
                          </a:rPr>
                          <m:t>1</m:t>
                        </m:r>
                      </m:sub>
                      <m:sup>
                        <m:r>
                          <a:rPr lang="pt-BR" altLang="pt-BR" sz="1800" i="1">
                            <a:solidFill>
                              <a:schemeClr val="tx1"/>
                            </a:solidFill>
                            <a:latin typeface="Cambria Math"/>
                          </a:rPr>
                          <m:t>𝛽</m:t>
                        </m:r>
                      </m:sup>
                    </m:sSubSup>
                    <m:r>
                      <a:rPr lang="pt-BR" altLang="pt-BR" sz="1800" i="1">
                        <a:solidFill>
                          <a:schemeClr val="tx1"/>
                        </a:solidFill>
                        <a:latin typeface="Cambria Math"/>
                      </a:rPr>
                      <m:t>=0,</m:t>
                    </m:r>
                    <m:r>
                      <a:rPr lang="pt-BR" altLang="pt-BR" sz="1800" b="0" i="1" smtClean="0">
                        <a:solidFill>
                          <a:schemeClr val="tx1"/>
                        </a:solidFill>
                        <a:latin typeface="Cambria Math"/>
                      </a:rPr>
                      <m:t>291</m:t>
                    </m:r>
                  </m:oMath>
                </a14:m>
                <a:r>
                  <a:rPr lang="pt-BR" sz="1800" dirty="0" smtClean="0">
                    <a:solidFill>
                      <a:schemeClr val="tx1"/>
                    </a:solidFill>
                    <a:latin typeface="Arial" panose="020B0604020202020204" pitchFamily="34" charset="0"/>
                    <a:cs typeface="Arial" panose="020B0604020202020204" pitchFamily="34" charset="0"/>
                  </a:rPr>
                  <a:t>.</a:t>
                </a:r>
                <a:endParaRPr lang="pt-BR" sz="1800" dirty="0" smtClean="0">
                  <a:solidFill>
                    <a:schemeClr val="tx2"/>
                  </a:solidFill>
                  <a:latin typeface="Arial" panose="020B0604020202020204" pitchFamily="34" charset="0"/>
                  <a:cs typeface="Arial" panose="020B0604020202020204" pitchFamily="34" charset="0"/>
                </a:endParaRPr>
              </a:p>
              <a:p>
                <a:pPr algn="just"/>
                <a:endParaRPr lang="pt-BR" sz="600" dirty="0" smtClean="0">
                  <a:solidFill>
                    <a:schemeClr val="tx2"/>
                  </a:solidFill>
                  <a:latin typeface="Arial" panose="020B0604020202020204" pitchFamily="34" charset="0"/>
                  <a:cs typeface="Arial" panose="020B0604020202020204" pitchFamily="34" charset="0"/>
                </a:endParaRPr>
              </a:p>
              <a:p>
                <a:pPr algn="just"/>
                <a:r>
                  <a:rPr lang="pt-BR" sz="1800" dirty="0" smtClean="0">
                    <a:solidFill>
                      <a:schemeClr val="tx2"/>
                    </a:solidFill>
                    <a:latin typeface="Arial" panose="020B0604020202020204" pitchFamily="34" charset="0"/>
                    <a:cs typeface="Arial" panose="020B0604020202020204" pitchFamily="34" charset="0"/>
                  </a:rPr>
                  <a:t>14.22</a:t>
                </a:r>
                <a:r>
                  <a:rPr lang="pt-BR" sz="1800" dirty="0">
                    <a:solidFill>
                      <a:srgbClr val="FF0000"/>
                    </a:solidFill>
                    <a:latin typeface="Arial" panose="020B0604020202020204" pitchFamily="34" charset="0"/>
                    <a:cs typeface="Arial" panose="020B0604020202020204" pitchFamily="34" charset="0"/>
                  </a:rPr>
                  <a:t> (adaptado). </a:t>
                </a:r>
                <a:r>
                  <a:rPr lang="pt-BR" sz="1800" dirty="0" smtClean="0">
                    <a:solidFill>
                      <a:srgbClr val="FF0000"/>
                    </a:solidFill>
                    <a:latin typeface="Arial" panose="020B0604020202020204" pitchFamily="34" charset="0"/>
                    <a:cs typeface="Arial" panose="020B0604020202020204" pitchFamily="34" charset="0"/>
                  </a:rPr>
                  <a:t>Vapor de SF</a:t>
                </a:r>
                <a:r>
                  <a:rPr lang="pt-BR" sz="1800" baseline="-25000" dirty="0" smtClean="0">
                    <a:solidFill>
                      <a:srgbClr val="FF0000"/>
                    </a:solidFill>
                    <a:latin typeface="Arial" panose="020B0604020202020204" pitchFamily="34" charset="0"/>
                    <a:cs typeface="Arial" panose="020B0604020202020204" pitchFamily="34" charset="0"/>
                  </a:rPr>
                  <a:t>6</a:t>
                </a:r>
                <a:r>
                  <a:rPr lang="pt-BR" sz="1800" dirty="0" smtClean="0">
                    <a:solidFill>
                      <a:srgbClr val="FF0000"/>
                    </a:solidFill>
                    <a:latin typeface="Arial" panose="020B0604020202020204" pitchFamily="34" charset="0"/>
                    <a:cs typeface="Arial" panose="020B0604020202020204" pitchFamily="34" charset="0"/>
                  </a:rPr>
                  <a:t> é usado como dielétrico em circuitos elétricos. Como líquidos, SF</a:t>
                </a:r>
                <a:r>
                  <a:rPr lang="pt-BR" sz="1800" baseline="-25000" dirty="0" smtClean="0">
                    <a:solidFill>
                      <a:srgbClr val="FF0000"/>
                    </a:solidFill>
                    <a:latin typeface="Arial" panose="020B0604020202020204" pitchFamily="34" charset="0"/>
                    <a:cs typeface="Arial" panose="020B0604020202020204" pitchFamily="34" charset="0"/>
                  </a:rPr>
                  <a:t>6</a:t>
                </a:r>
                <a:r>
                  <a:rPr lang="pt-BR" sz="1800" dirty="0" smtClean="0">
                    <a:solidFill>
                      <a:srgbClr val="FF0000"/>
                    </a:solidFill>
                    <a:latin typeface="Arial" panose="020B0604020202020204" pitchFamily="34" charset="0"/>
                    <a:cs typeface="Arial" panose="020B0604020202020204" pitchFamily="34" charset="0"/>
                  </a:rPr>
                  <a:t> e água são praticamente imiscíveis. É necessário especificar baixa umidade no vapor de SF</a:t>
                </a:r>
                <a:r>
                  <a:rPr lang="pt-BR" sz="1800" baseline="-25000" dirty="0" smtClean="0">
                    <a:solidFill>
                      <a:srgbClr val="FF0000"/>
                    </a:solidFill>
                    <a:latin typeface="Arial" panose="020B0604020202020204" pitchFamily="34" charset="0"/>
                    <a:cs typeface="Arial" panose="020B0604020202020204" pitchFamily="34" charset="0"/>
                  </a:rPr>
                  <a:t>6</a:t>
                </a:r>
                <a:r>
                  <a:rPr lang="pt-BR" sz="1800" dirty="0" smtClean="0">
                    <a:solidFill>
                      <a:srgbClr val="FF0000"/>
                    </a:solidFill>
                    <a:latin typeface="Arial" panose="020B0604020202020204" pitchFamily="34" charset="0"/>
                    <a:cs typeface="Arial" panose="020B0604020202020204" pitchFamily="34" charset="0"/>
                  </a:rPr>
                  <a:t> para que água líquida não seja formada em dias frios. Assumindo que o vapor é ideal em 1600 kPa, qual a máxima composição de água no vapor para que </a:t>
                </a:r>
                <a:r>
                  <a:rPr lang="pt-BR" sz="1800" dirty="0">
                    <a:solidFill>
                      <a:srgbClr val="FF0000"/>
                    </a:solidFill>
                    <a:latin typeface="Arial" panose="020B0604020202020204" pitchFamily="34" charset="0"/>
                    <a:cs typeface="Arial" panose="020B0604020202020204" pitchFamily="34" charset="0"/>
                  </a:rPr>
                  <a:t>água líquida </a:t>
                </a:r>
                <a:r>
                  <a:rPr lang="pt-BR" sz="1800" dirty="0" smtClean="0">
                    <a:solidFill>
                      <a:srgbClr val="FF0000"/>
                    </a:solidFill>
                    <a:latin typeface="Arial" panose="020B0604020202020204" pitchFamily="34" charset="0"/>
                    <a:cs typeface="Arial" panose="020B0604020202020204" pitchFamily="34" charset="0"/>
                  </a:rPr>
                  <a:t>não seja formada em dias frios? R: </a:t>
                </a:r>
                <a14:m>
                  <m:oMath xmlns:m="http://schemas.openxmlformats.org/officeDocument/2006/math">
                    <m:sSubSup>
                      <m:sSubSupPr>
                        <m:ctrlPr>
                          <a:rPr lang="pt-BR" altLang="pt-BR" sz="1800" i="1">
                            <a:latin typeface="Cambria Math"/>
                          </a:rPr>
                        </m:ctrlPr>
                      </m:sSubSupPr>
                      <m:e>
                        <m:r>
                          <a:rPr lang="pt-BR" altLang="pt-BR" sz="1800" b="0" i="1" smtClean="0">
                            <a:latin typeface="Cambria Math"/>
                          </a:rPr>
                          <m:t>𝑦</m:t>
                        </m:r>
                      </m:e>
                      <m:sub>
                        <m:r>
                          <a:rPr lang="pt-BR" altLang="pt-BR" sz="1800" i="1">
                            <a:latin typeface="Cambria Math"/>
                          </a:rPr>
                          <m:t>1</m:t>
                        </m:r>
                      </m:sub>
                      <m:sup>
                        <m:r>
                          <a:rPr lang="pt-BR" altLang="pt-BR" sz="1800" b="0" i="1" smtClean="0">
                            <a:latin typeface="Cambria Math"/>
                          </a:rPr>
                          <m:t>á</m:t>
                        </m:r>
                        <m:r>
                          <a:rPr lang="pt-BR" altLang="pt-BR" sz="1800" b="0" i="1" smtClean="0">
                            <a:latin typeface="Cambria Math"/>
                          </a:rPr>
                          <m:t>𝑔𝑢𝑎</m:t>
                        </m:r>
                      </m:sup>
                    </m:sSubSup>
                    <m:r>
                      <a:rPr lang="pt-BR" altLang="pt-BR" sz="1800" i="1">
                        <a:latin typeface="Cambria Math"/>
                      </a:rPr>
                      <m:t>=</m:t>
                    </m:r>
                    <m:r>
                      <a:rPr lang="pt-BR" altLang="pt-BR" sz="1800" b="0" i="1" smtClean="0">
                        <a:latin typeface="Cambria Math"/>
                      </a:rPr>
                      <m:t>0,000697.</m:t>
                    </m:r>
                  </m:oMath>
                </a14:m>
                <a:r>
                  <a:rPr lang="pt-BR" sz="1800" dirty="0">
                    <a:latin typeface="Arial" panose="020B0604020202020204" pitchFamily="34" charset="0"/>
                    <a:cs typeface="Arial" panose="020B0604020202020204" pitchFamily="34" charset="0"/>
                  </a:rPr>
                  <a:t> </a:t>
                </a:r>
                <a:endParaRPr lang="pt-BR" sz="1800" dirty="0" smtClean="0">
                  <a:latin typeface="Arial" panose="020B0604020202020204" pitchFamily="34" charset="0"/>
                  <a:cs typeface="Arial" panose="020B0604020202020204" pitchFamily="34" charset="0"/>
                </a:endParaRPr>
              </a:p>
              <a:p>
                <a:pPr algn="just"/>
                <a:endParaRPr lang="pt-BR" sz="600" dirty="0" smtClean="0">
                  <a:solidFill>
                    <a:schemeClr val="tx2"/>
                  </a:solidFill>
                  <a:latin typeface="Arial" panose="020B0604020202020204" pitchFamily="34" charset="0"/>
                  <a:cs typeface="Arial" panose="020B0604020202020204" pitchFamily="34" charset="0"/>
                </a:endParaRPr>
              </a:p>
              <a:p>
                <a:pPr algn="just"/>
                <a:r>
                  <a:rPr lang="pt-BR" sz="1800" dirty="0" smtClean="0">
                    <a:solidFill>
                      <a:srgbClr val="FF0000"/>
                    </a:solidFill>
                    <a:latin typeface="Arial" panose="020B0604020202020204" pitchFamily="34" charset="0"/>
                    <a:cs typeface="Arial" panose="020B0604020202020204" pitchFamily="34" charset="0"/>
                  </a:rPr>
                  <a:t>14.27. O sistema água (</a:t>
                </a:r>
                <a:r>
                  <a:rPr lang="pt-BR" sz="1800" dirty="0">
                    <a:solidFill>
                      <a:srgbClr val="FF0000"/>
                    </a:solidFill>
                    <a:latin typeface="Arial" panose="020B0604020202020204" pitchFamily="34" charset="0"/>
                    <a:cs typeface="Arial" panose="020B0604020202020204" pitchFamily="34" charset="0"/>
                  </a:rPr>
                  <a:t>1</a:t>
                </a:r>
                <a:r>
                  <a:rPr lang="pt-BR" sz="1800" dirty="0" smtClean="0">
                    <a:solidFill>
                      <a:srgbClr val="FF0000"/>
                    </a:solidFill>
                    <a:latin typeface="Arial" panose="020B0604020202020204" pitchFamily="34" charset="0"/>
                    <a:cs typeface="Arial" panose="020B0604020202020204" pitchFamily="34" charset="0"/>
                  </a:rPr>
                  <a:t>) / n-pentano(2)</a:t>
                </a:r>
                <a:r>
                  <a:rPr lang="pt-BR" sz="1800" dirty="0">
                    <a:solidFill>
                      <a:srgbClr val="FF0000"/>
                    </a:solidFill>
                    <a:latin typeface="Arial" panose="020B0604020202020204" pitchFamily="34" charset="0"/>
                    <a:cs typeface="Arial" panose="020B0604020202020204" pitchFamily="34" charset="0"/>
                  </a:rPr>
                  <a:t> </a:t>
                </a:r>
                <a:r>
                  <a:rPr lang="pt-BR" sz="1800" dirty="0" smtClean="0">
                    <a:solidFill>
                      <a:srgbClr val="FF0000"/>
                    </a:solidFill>
                    <a:latin typeface="Arial" panose="020B0604020202020204" pitchFamily="34" charset="0"/>
                    <a:cs typeface="Arial" panose="020B0604020202020204" pitchFamily="34" charset="0"/>
                  </a:rPr>
                  <a:t>/ n-</a:t>
                </a:r>
                <a:r>
                  <a:rPr lang="pt-BR" sz="1800" dirty="0" err="1" smtClean="0">
                    <a:solidFill>
                      <a:srgbClr val="FF0000"/>
                    </a:solidFill>
                    <a:latin typeface="Arial" panose="020B0604020202020204" pitchFamily="34" charset="0"/>
                    <a:cs typeface="Arial" panose="020B0604020202020204" pitchFamily="34" charset="0"/>
                  </a:rPr>
                  <a:t>heptano</a:t>
                </a:r>
                <a:r>
                  <a:rPr lang="pt-BR" sz="1800" dirty="0" smtClean="0">
                    <a:solidFill>
                      <a:srgbClr val="FF0000"/>
                    </a:solidFill>
                    <a:latin typeface="Arial" panose="020B0604020202020204" pitchFamily="34" charset="0"/>
                    <a:cs typeface="Arial" panose="020B0604020202020204" pitchFamily="34" charset="0"/>
                  </a:rPr>
                  <a:t> (3) existe como vapor em 1 </a:t>
                </a:r>
                <a:r>
                  <a:rPr lang="pt-BR" sz="1800" dirty="0" err="1" smtClean="0">
                    <a:solidFill>
                      <a:srgbClr val="FF0000"/>
                    </a:solidFill>
                    <a:latin typeface="Arial" panose="020B0604020202020204" pitchFamily="34" charset="0"/>
                    <a:cs typeface="Arial" panose="020B0604020202020204" pitchFamily="34" charset="0"/>
                  </a:rPr>
                  <a:t>atm</a:t>
                </a:r>
                <a:r>
                  <a:rPr lang="pt-BR" sz="1800" dirty="0" smtClean="0">
                    <a:solidFill>
                      <a:srgbClr val="FF0000"/>
                    </a:solidFill>
                    <a:latin typeface="Arial" panose="020B0604020202020204" pitchFamily="34" charset="0"/>
                    <a:cs typeface="Arial" panose="020B0604020202020204" pitchFamily="34" charset="0"/>
                  </a:rPr>
                  <a:t> e 100 °C com </a:t>
                </a:r>
                <a14:m>
                  <m:oMath xmlns:m="http://schemas.openxmlformats.org/officeDocument/2006/math">
                    <m:sSub>
                      <m:sSubPr>
                        <m:ctrlPr>
                          <a:rPr lang="pt-BR" sz="1800" b="0" i="1" smtClean="0">
                            <a:solidFill>
                              <a:srgbClr val="FF0000"/>
                            </a:solidFill>
                            <a:latin typeface="Cambria Math"/>
                            <a:cs typeface="Arial" panose="020B0604020202020204" pitchFamily="34" charset="0"/>
                          </a:rPr>
                        </m:ctrlPr>
                      </m:sSubPr>
                      <m:e>
                        <m:r>
                          <a:rPr lang="pt-BR" sz="1800" b="0" i="1" smtClean="0">
                            <a:solidFill>
                              <a:srgbClr val="FF0000"/>
                            </a:solidFill>
                            <a:latin typeface="Cambria Math"/>
                            <a:cs typeface="Arial" panose="020B0604020202020204" pitchFamily="34" charset="0"/>
                          </a:rPr>
                          <m:t>𝑧</m:t>
                        </m:r>
                      </m:e>
                      <m:sub>
                        <m:r>
                          <a:rPr lang="pt-BR" sz="1800" b="0" i="1" smtClean="0">
                            <a:solidFill>
                              <a:srgbClr val="FF0000"/>
                            </a:solidFill>
                            <a:latin typeface="Cambria Math"/>
                            <a:cs typeface="Arial" panose="020B0604020202020204" pitchFamily="34" charset="0"/>
                          </a:rPr>
                          <m:t>1</m:t>
                        </m:r>
                      </m:sub>
                    </m:sSub>
                    <m:r>
                      <a:rPr lang="pt-BR" sz="1800" b="0" i="1" smtClean="0">
                        <a:solidFill>
                          <a:srgbClr val="FF0000"/>
                        </a:solidFill>
                        <a:latin typeface="Cambria Math"/>
                        <a:cs typeface="Arial" panose="020B0604020202020204" pitchFamily="34" charset="0"/>
                      </a:rPr>
                      <m:t>=0,45</m:t>
                    </m:r>
                  </m:oMath>
                </a14:m>
                <a:r>
                  <a:rPr lang="pt-BR" sz="1800" dirty="0" smtClean="0">
                    <a:solidFill>
                      <a:srgbClr val="FF0000"/>
                    </a:solidFill>
                    <a:latin typeface="Arial" panose="020B0604020202020204" pitchFamily="34" charset="0"/>
                    <a:cs typeface="Arial" panose="020B0604020202020204" pitchFamily="34" charset="0"/>
                  </a:rPr>
                  <a:t> e </a:t>
                </a:r>
                <a14:m>
                  <m:oMath xmlns:m="http://schemas.openxmlformats.org/officeDocument/2006/math">
                    <m:sSub>
                      <m:sSubPr>
                        <m:ctrlPr>
                          <a:rPr lang="pt-BR" sz="1800" i="1">
                            <a:solidFill>
                              <a:srgbClr val="FF0000"/>
                            </a:solidFill>
                            <a:latin typeface="Cambria Math"/>
                            <a:cs typeface="Arial" panose="020B0604020202020204" pitchFamily="34" charset="0"/>
                          </a:rPr>
                        </m:ctrlPr>
                      </m:sSubPr>
                      <m:e>
                        <m:r>
                          <a:rPr lang="pt-BR" sz="1800" i="1">
                            <a:solidFill>
                              <a:srgbClr val="FF0000"/>
                            </a:solidFill>
                            <a:latin typeface="Cambria Math"/>
                            <a:cs typeface="Arial" panose="020B0604020202020204" pitchFamily="34" charset="0"/>
                          </a:rPr>
                          <m:t>𝑧</m:t>
                        </m:r>
                      </m:e>
                      <m:sub>
                        <m:r>
                          <a:rPr lang="pt-BR" sz="1800" b="0" i="1" smtClean="0">
                            <a:solidFill>
                              <a:srgbClr val="FF0000"/>
                            </a:solidFill>
                            <a:latin typeface="Cambria Math"/>
                            <a:cs typeface="Arial" panose="020B0604020202020204" pitchFamily="34" charset="0"/>
                          </a:rPr>
                          <m:t>2</m:t>
                        </m:r>
                      </m:sub>
                    </m:sSub>
                    <m:r>
                      <a:rPr lang="pt-BR" sz="1800" i="1">
                        <a:solidFill>
                          <a:srgbClr val="FF0000"/>
                        </a:solidFill>
                        <a:latin typeface="Cambria Math"/>
                        <a:cs typeface="Arial" panose="020B0604020202020204" pitchFamily="34" charset="0"/>
                      </a:rPr>
                      <m:t>=0,</m:t>
                    </m:r>
                    <m:r>
                      <a:rPr lang="pt-BR" sz="1800" b="0" i="1" smtClean="0">
                        <a:solidFill>
                          <a:srgbClr val="FF0000"/>
                        </a:solidFill>
                        <a:latin typeface="Cambria Math"/>
                        <a:cs typeface="Arial" panose="020B0604020202020204" pitchFamily="34" charset="0"/>
                      </a:rPr>
                      <m:t>30</m:t>
                    </m:r>
                  </m:oMath>
                </a14:m>
                <a:r>
                  <a:rPr lang="pt-BR" sz="1800" dirty="0" smtClean="0">
                    <a:solidFill>
                      <a:srgbClr val="FF0000"/>
                    </a:solidFill>
                    <a:latin typeface="Arial" panose="020B0604020202020204" pitchFamily="34" charset="0"/>
                    <a:cs typeface="Arial" panose="020B0604020202020204" pitchFamily="34" charset="0"/>
                  </a:rPr>
                  <a:t>. O sistema é resfriado a 1 </a:t>
                </a:r>
                <a:r>
                  <a:rPr lang="pt-BR" sz="1800" dirty="0" err="1" smtClean="0">
                    <a:solidFill>
                      <a:srgbClr val="FF0000"/>
                    </a:solidFill>
                    <a:latin typeface="Arial" panose="020B0604020202020204" pitchFamily="34" charset="0"/>
                    <a:cs typeface="Arial" panose="020B0604020202020204" pitchFamily="34" charset="0"/>
                  </a:rPr>
                  <a:t>atm</a:t>
                </a:r>
                <a:r>
                  <a:rPr lang="pt-BR" sz="1800" dirty="0" smtClean="0">
                    <a:solidFill>
                      <a:srgbClr val="FF0000"/>
                    </a:solidFill>
                    <a:latin typeface="Arial" panose="020B0604020202020204" pitchFamily="34" charset="0"/>
                    <a:cs typeface="Arial" panose="020B0604020202020204" pitchFamily="34" charset="0"/>
                  </a:rPr>
                  <a:t> até completa condensação como água e fase hidrocarboneto. Assumindo os dois líquidos como imiscíveis, vapor ideal e Lei de </a:t>
                </a:r>
                <a:r>
                  <a:rPr lang="pt-BR" sz="1800" dirty="0" err="1" smtClean="0">
                    <a:solidFill>
                      <a:srgbClr val="FF0000"/>
                    </a:solidFill>
                    <a:latin typeface="Arial" panose="020B0604020202020204" pitchFamily="34" charset="0"/>
                    <a:cs typeface="Arial" panose="020B0604020202020204" pitchFamily="34" charset="0"/>
                  </a:rPr>
                  <a:t>Raoult</a:t>
                </a:r>
                <a:r>
                  <a:rPr lang="pt-BR" sz="1800" dirty="0" smtClean="0">
                    <a:solidFill>
                      <a:srgbClr val="FF0000"/>
                    </a:solidFill>
                    <a:latin typeface="Arial" panose="020B0604020202020204" pitchFamily="34" charset="0"/>
                    <a:cs typeface="Arial" panose="020B0604020202020204" pitchFamily="34" charset="0"/>
                  </a:rPr>
                  <a:t> válida para hidrocarbonetos, determine:</a:t>
                </a:r>
              </a:p>
              <a:p>
                <a:pPr marL="273050" indent="-273050" algn="just">
                  <a:buFontTx/>
                  <a:buAutoNum type="alphaLcParenR"/>
                </a:pPr>
                <a:r>
                  <a:rPr lang="pt-BR" sz="1800" dirty="0" smtClean="0">
                    <a:solidFill>
                      <a:srgbClr val="FF0000"/>
                    </a:solidFill>
                    <a:latin typeface="Arial" panose="020B0604020202020204" pitchFamily="34" charset="0"/>
                    <a:cs typeface="Arial" panose="020B0604020202020204" pitchFamily="34" charset="0"/>
                  </a:rPr>
                  <a:t>Temperatura (T) e composição (x) de orvalho</a:t>
                </a:r>
                <a:r>
                  <a:rPr lang="pt-BR" sz="1800" dirty="0" smtClean="0">
                    <a:latin typeface="Arial" panose="020B0604020202020204" pitchFamily="34" charset="0"/>
                    <a:cs typeface="Arial" panose="020B0604020202020204" pitchFamily="34" charset="0"/>
                  </a:rPr>
                  <a:t>, </a:t>
                </a:r>
                <a:r>
                  <a:rPr lang="pt-BR" sz="1800" dirty="0">
                    <a:latin typeface="Arial" panose="020B0604020202020204" pitchFamily="34" charset="0"/>
                    <a:cs typeface="Arial" panose="020B0604020202020204" pitchFamily="34" charset="0"/>
                  </a:rPr>
                  <a:t>R: </a:t>
                </a:r>
                <a:r>
                  <a:rPr lang="pt-BR" sz="1800" dirty="0" smtClean="0">
                    <a:latin typeface="Arial" panose="020B0604020202020204" pitchFamily="34" charset="0"/>
                    <a:cs typeface="Arial" panose="020B0604020202020204" pitchFamily="34" charset="0"/>
                  </a:rPr>
                  <a:t>T </a:t>
                </a:r>
                <a:r>
                  <a:rPr lang="pt-BR" sz="1800" dirty="0">
                    <a:latin typeface="Arial" panose="020B0604020202020204" pitchFamily="34" charset="0"/>
                    <a:cs typeface="Arial" panose="020B0604020202020204" pitchFamily="34" charset="0"/>
                  </a:rPr>
                  <a:t>= </a:t>
                </a:r>
                <a:r>
                  <a:rPr lang="pt-BR" sz="1800" dirty="0" smtClean="0">
                    <a:latin typeface="Arial" panose="020B0604020202020204" pitchFamily="34" charset="0"/>
                    <a:cs typeface="Arial" panose="020B0604020202020204" pitchFamily="34" charset="0"/>
                  </a:rPr>
                  <a:t>79,0 °C</a:t>
                </a:r>
                <a:r>
                  <a:rPr lang="pt-BR" sz="1800" dirty="0" smtClean="0">
                    <a:solidFill>
                      <a:schemeClr val="tx1"/>
                    </a:solidFill>
                    <a:latin typeface="Arial" panose="020B0604020202020204" pitchFamily="34" charset="0"/>
                    <a:cs typeface="Arial" panose="020B0604020202020204" pitchFamily="34" charset="0"/>
                  </a:rPr>
                  <a:t>, </a:t>
                </a:r>
                <a14:m>
                  <m:oMath xmlns:m="http://schemas.openxmlformats.org/officeDocument/2006/math">
                    <m:sSubSup>
                      <m:sSubSupPr>
                        <m:ctrlPr>
                          <a:rPr lang="pt-BR" altLang="pt-BR" sz="1800" i="1">
                            <a:solidFill>
                              <a:schemeClr val="tx1"/>
                            </a:solidFill>
                            <a:latin typeface="Cambria Math"/>
                          </a:rPr>
                        </m:ctrlPr>
                      </m:sSubSupPr>
                      <m:e>
                        <m:r>
                          <a:rPr lang="pt-BR" altLang="pt-BR" sz="1800" i="1">
                            <a:solidFill>
                              <a:schemeClr val="tx1"/>
                            </a:solidFill>
                            <a:latin typeface="Cambria Math"/>
                          </a:rPr>
                          <m:t>𝑥</m:t>
                        </m:r>
                      </m:e>
                      <m:sub>
                        <m:r>
                          <a:rPr lang="pt-BR" altLang="pt-BR" sz="1800" b="0" i="1" smtClean="0">
                            <a:solidFill>
                              <a:schemeClr val="tx1"/>
                            </a:solidFill>
                            <a:latin typeface="Cambria Math"/>
                          </a:rPr>
                          <m:t>1</m:t>
                        </m:r>
                      </m:sub>
                      <m:sup>
                        <m:r>
                          <a:rPr lang="pt-BR" altLang="pt-BR" sz="1800" i="1">
                            <a:solidFill>
                              <a:schemeClr val="tx1"/>
                            </a:solidFill>
                            <a:latin typeface="Cambria Math"/>
                          </a:rPr>
                          <m:t>𝛼</m:t>
                        </m:r>
                      </m:sup>
                    </m:sSubSup>
                    <m:r>
                      <a:rPr lang="pt-BR" altLang="pt-BR" sz="1800" i="1">
                        <a:solidFill>
                          <a:schemeClr val="tx1"/>
                        </a:solidFill>
                        <a:latin typeface="Cambria Math"/>
                      </a:rPr>
                      <m:t>=</m:t>
                    </m:r>
                    <m:r>
                      <a:rPr lang="pt-BR" altLang="pt-BR" sz="1800" i="1" smtClean="0">
                        <a:solidFill>
                          <a:schemeClr val="tx1"/>
                        </a:solidFill>
                        <a:latin typeface="Cambria Math"/>
                      </a:rPr>
                      <m:t>1</m:t>
                    </m:r>
                  </m:oMath>
                </a14:m>
                <a:endParaRPr lang="pt-BR" sz="1800" dirty="0" smtClean="0">
                  <a:solidFill>
                    <a:srgbClr val="FF0000"/>
                  </a:solidFill>
                  <a:latin typeface="Arial" panose="020B0604020202020204" pitchFamily="34" charset="0"/>
                  <a:cs typeface="Arial" panose="020B0604020202020204" pitchFamily="34" charset="0"/>
                </a:endParaRPr>
              </a:p>
              <a:p>
                <a:pPr marL="273050" indent="-273050" algn="just">
                  <a:buFontTx/>
                  <a:buAutoNum type="alphaLcParenR"/>
                </a:pPr>
                <a:r>
                  <a:rPr lang="pt-BR" sz="1800" dirty="0" smtClean="0">
                    <a:solidFill>
                      <a:srgbClr val="FF0000"/>
                    </a:solidFill>
                    <a:latin typeface="Arial" panose="020B0604020202020204" pitchFamily="34" charset="0"/>
                    <a:cs typeface="Arial" panose="020B0604020202020204" pitchFamily="34" charset="0"/>
                  </a:rPr>
                  <a:t>T e x em que surge o 2° líquido</a:t>
                </a:r>
                <a:r>
                  <a:rPr lang="pt-BR" sz="1800" dirty="0" smtClean="0">
                    <a:latin typeface="Arial" panose="020B0604020202020204" pitchFamily="34" charset="0"/>
                    <a:cs typeface="Arial" panose="020B0604020202020204" pitchFamily="34" charset="0"/>
                  </a:rPr>
                  <a:t>, R: </a:t>
                </a:r>
                <a:r>
                  <a:rPr lang="pt-BR" sz="1800" dirty="0">
                    <a:latin typeface="Arial" panose="020B0604020202020204" pitchFamily="34" charset="0"/>
                    <a:cs typeface="Arial" panose="020B0604020202020204" pitchFamily="34" charset="0"/>
                  </a:rPr>
                  <a:t>T = 48,1 </a:t>
                </a:r>
                <a:r>
                  <a:rPr lang="pt-BR" sz="1800" dirty="0" smtClean="0">
                    <a:latin typeface="Arial" panose="020B0604020202020204" pitchFamily="34" charset="0"/>
                    <a:cs typeface="Arial" panose="020B0604020202020204" pitchFamily="34" charset="0"/>
                  </a:rPr>
                  <a:t>°C</a:t>
                </a:r>
                <a:r>
                  <a:rPr lang="pt-BR" sz="1800" dirty="0">
                    <a:latin typeface="Arial" panose="020B0604020202020204" pitchFamily="34" charset="0"/>
                    <a:cs typeface="Arial" panose="020B0604020202020204" pitchFamily="34" charset="0"/>
                  </a:rPr>
                  <a:t> , </a:t>
                </a:r>
                <a14:m>
                  <m:oMath xmlns:m="http://schemas.openxmlformats.org/officeDocument/2006/math">
                    <m:sSubSup>
                      <m:sSubSupPr>
                        <m:ctrlPr>
                          <a:rPr lang="pt-BR" altLang="pt-BR" sz="1800" i="1">
                            <a:latin typeface="Cambria Math"/>
                          </a:rPr>
                        </m:ctrlPr>
                      </m:sSubSupPr>
                      <m:e>
                        <m:r>
                          <a:rPr lang="pt-BR" altLang="pt-BR" sz="1800" i="1">
                            <a:latin typeface="Cambria Math"/>
                          </a:rPr>
                          <m:t>𝑥</m:t>
                        </m:r>
                      </m:e>
                      <m:sub>
                        <m:r>
                          <a:rPr lang="pt-BR" altLang="pt-BR" sz="1800" b="0" i="1" smtClean="0">
                            <a:latin typeface="Cambria Math"/>
                          </a:rPr>
                          <m:t>2</m:t>
                        </m:r>
                      </m:sub>
                      <m:sup>
                        <m:r>
                          <a:rPr lang="pt-BR" altLang="pt-BR" sz="1800" i="1">
                            <a:latin typeface="Cambria Math"/>
                          </a:rPr>
                          <m:t>𝛼</m:t>
                        </m:r>
                      </m:sup>
                    </m:sSubSup>
                    <m:r>
                      <a:rPr lang="pt-BR" altLang="pt-BR" sz="1800" i="1">
                        <a:latin typeface="Cambria Math"/>
                      </a:rPr>
                      <m:t>=</m:t>
                    </m:r>
                    <m:r>
                      <a:rPr lang="pt-BR" altLang="pt-BR" sz="1800" b="0" i="1" smtClean="0">
                        <a:latin typeface="Cambria Math"/>
                      </a:rPr>
                      <m:t>0,54</m:t>
                    </m:r>
                    <m:r>
                      <a:rPr lang="pt-BR" altLang="pt-BR" sz="1800" b="0" i="1" smtClean="0">
                        <a:solidFill>
                          <a:schemeClr val="tx1"/>
                        </a:solidFill>
                        <a:latin typeface="Cambria Math"/>
                      </a:rPr>
                      <m:t>5</m:t>
                    </m:r>
                  </m:oMath>
                </a14:m>
                <a:r>
                  <a:rPr lang="pt-BR" sz="1800" dirty="0" smtClean="0">
                    <a:solidFill>
                      <a:schemeClr val="tx1"/>
                    </a:solidFill>
                    <a:latin typeface="Arial" panose="020B0604020202020204" pitchFamily="34" charset="0"/>
                    <a:cs typeface="Arial" panose="020B0604020202020204" pitchFamily="34" charset="0"/>
                  </a:rPr>
                  <a:t>, </a:t>
                </a:r>
                <a14:m>
                  <m:oMath xmlns:m="http://schemas.openxmlformats.org/officeDocument/2006/math">
                    <m:sSubSup>
                      <m:sSubSupPr>
                        <m:ctrlPr>
                          <a:rPr lang="pt-BR" altLang="pt-BR" sz="1800" i="1">
                            <a:solidFill>
                              <a:schemeClr val="tx1"/>
                            </a:solidFill>
                            <a:latin typeface="Cambria Math"/>
                          </a:rPr>
                        </m:ctrlPr>
                      </m:sSubSupPr>
                      <m:e>
                        <m:r>
                          <a:rPr lang="pt-BR" altLang="pt-BR" sz="1800" i="1">
                            <a:solidFill>
                              <a:schemeClr val="tx1"/>
                            </a:solidFill>
                            <a:latin typeface="Cambria Math"/>
                          </a:rPr>
                          <m:t>𝑥</m:t>
                        </m:r>
                      </m:e>
                      <m:sub>
                        <m:r>
                          <a:rPr lang="pt-BR" altLang="pt-BR" sz="1800" b="0" i="1" smtClean="0">
                            <a:solidFill>
                              <a:schemeClr val="tx1"/>
                            </a:solidFill>
                            <a:latin typeface="Cambria Math"/>
                          </a:rPr>
                          <m:t>3</m:t>
                        </m:r>
                      </m:sub>
                      <m:sup>
                        <m:r>
                          <a:rPr lang="pt-BR" altLang="pt-BR" sz="1800" i="1">
                            <a:solidFill>
                              <a:schemeClr val="tx1"/>
                            </a:solidFill>
                            <a:latin typeface="Cambria Math"/>
                          </a:rPr>
                          <m:t>𝛼</m:t>
                        </m:r>
                      </m:sup>
                    </m:sSubSup>
                    <m:r>
                      <a:rPr lang="pt-BR" altLang="pt-BR" sz="1800" i="1">
                        <a:solidFill>
                          <a:schemeClr val="tx1"/>
                        </a:solidFill>
                        <a:latin typeface="Cambria Math"/>
                      </a:rPr>
                      <m:t>=0,</m:t>
                    </m:r>
                    <m:r>
                      <a:rPr lang="pt-BR" altLang="pt-BR" sz="1800" b="0" i="1" smtClean="0">
                        <a:solidFill>
                          <a:schemeClr val="tx1"/>
                        </a:solidFill>
                        <a:latin typeface="Cambria Math"/>
                      </a:rPr>
                      <m:t>45</m:t>
                    </m:r>
                    <m:r>
                      <a:rPr lang="pt-BR" altLang="pt-BR" sz="1800" i="1">
                        <a:solidFill>
                          <a:schemeClr val="tx1"/>
                        </a:solidFill>
                        <a:latin typeface="Cambria Math"/>
                      </a:rPr>
                      <m:t>5</m:t>
                    </m:r>
                  </m:oMath>
                </a14:m>
                <a:endParaRPr lang="pt-BR" sz="1800" dirty="0" smtClean="0">
                  <a:solidFill>
                    <a:srgbClr val="FF0000"/>
                  </a:solidFill>
                  <a:latin typeface="Arial" panose="020B0604020202020204" pitchFamily="34" charset="0"/>
                  <a:cs typeface="Arial" panose="020B0604020202020204" pitchFamily="34" charset="0"/>
                </a:endParaRPr>
              </a:p>
              <a:p>
                <a:pPr marL="273050" indent="-273050" algn="just">
                  <a:buFontTx/>
                  <a:buAutoNum type="alphaLcParenR"/>
                </a:pPr>
                <a:r>
                  <a:rPr lang="pt-BR" sz="1800" dirty="0" smtClean="0">
                    <a:solidFill>
                      <a:srgbClr val="FF0000"/>
                    </a:solidFill>
                    <a:latin typeface="Arial" panose="020B0604020202020204" pitchFamily="34" charset="0"/>
                    <a:cs typeface="Arial" panose="020B0604020202020204" pitchFamily="34" charset="0"/>
                  </a:rPr>
                  <a:t>T e composição da última bolha</a:t>
                </a:r>
                <a:r>
                  <a:rPr lang="pt-BR" sz="1800" dirty="0" smtClean="0">
                    <a:latin typeface="Arial" panose="020B0604020202020204" pitchFamily="34" charset="0"/>
                    <a:cs typeface="Arial" panose="020B0604020202020204" pitchFamily="34" charset="0"/>
                  </a:rPr>
                  <a:t>, </a:t>
                </a:r>
                <a:r>
                  <a:rPr lang="pt-BR" sz="1800" dirty="0">
                    <a:latin typeface="Arial" panose="020B0604020202020204" pitchFamily="34" charset="0"/>
                    <a:cs typeface="Arial" panose="020B0604020202020204" pitchFamily="34" charset="0"/>
                  </a:rPr>
                  <a:t>R: T = </a:t>
                </a:r>
                <a:r>
                  <a:rPr lang="pt-BR" sz="1800" dirty="0" smtClean="0">
                    <a:latin typeface="Arial" panose="020B0604020202020204" pitchFamily="34" charset="0"/>
                    <a:cs typeface="Arial" panose="020B0604020202020204" pitchFamily="34" charset="0"/>
                  </a:rPr>
                  <a:t>48,1 </a:t>
                </a:r>
                <a:r>
                  <a:rPr lang="pt-BR" sz="1800" dirty="0">
                    <a:latin typeface="Arial" panose="020B0604020202020204" pitchFamily="34" charset="0"/>
                    <a:cs typeface="Arial" panose="020B0604020202020204" pitchFamily="34" charset="0"/>
                  </a:rPr>
                  <a:t>°C </a:t>
                </a:r>
                <a:r>
                  <a:rPr lang="pt-BR" sz="1800" dirty="0" smtClean="0">
                    <a:latin typeface="Arial" panose="020B0604020202020204" pitchFamily="34" charset="0"/>
                    <a:cs typeface="Arial" panose="020B0604020202020204" pitchFamily="34" charset="0"/>
                  </a:rPr>
                  <a:t>, </a:t>
                </a:r>
                <a:r>
                  <a:rPr lang="pt-BR" sz="1800" dirty="0">
                    <a:latin typeface="Arial" panose="020B0604020202020204" pitchFamily="34" charset="0"/>
                    <a:cs typeface="Arial" panose="020B0604020202020204" pitchFamily="34" charset="0"/>
                  </a:rPr>
                  <a:t>y</a:t>
                </a:r>
                <a:r>
                  <a:rPr lang="pt-BR" sz="1800" baseline="-25000" dirty="0">
                    <a:latin typeface="Arial" panose="020B0604020202020204" pitchFamily="34" charset="0"/>
                    <a:cs typeface="Arial" panose="020B0604020202020204" pitchFamily="34" charset="0"/>
                  </a:rPr>
                  <a:t>1</a:t>
                </a:r>
                <a:r>
                  <a:rPr lang="pt-BR" sz="1800" dirty="0">
                    <a:latin typeface="Arial" panose="020B0604020202020204" pitchFamily="34" charset="0"/>
                    <a:cs typeface="Arial" panose="020B0604020202020204" pitchFamily="34" charset="0"/>
                  </a:rPr>
                  <a:t> = 0,111, </a:t>
                </a:r>
                <a:r>
                  <a:rPr lang="pt-BR" sz="1800" dirty="0" smtClean="0">
                    <a:latin typeface="Arial" panose="020B0604020202020204" pitchFamily="34" charset="0"/>
                    <a:cs typeface="Arial" panose="020B0604020202020204" pitchFamily="34" charset="0"/>
                  </a:rPr>
                  <a:t>y</a:t>
                </a:r>
                <a:r>
                  <a:rPr lang="pt-BR" sz="1800" baseline="-25000" dirty="0" smtClean="0">
                    <a:latin typeface="Arial" panose="020B0604020202020204" pitchFamily="34" charset="0"/>
                    <a:cs typeface="Arial" panose="020B0604020202020204" pitchFamily="34" charset="0"/>
                  </a:rPr>
                  <a:t>2</a:t>
                </a:r>
                <a:r>
                  <a:rPr lang="pt-BR" sz="1800" dirty="0" smtClean="0">
                    <a:latin typeface="Arial" panose="020B0604020202020204" pitchFamily="34" charset="0"/>
                    <a:cs typeface="Arial" panose="020B0604020202020204" pitchFamily="34" charset="0"/>
                  </a:rPr>
                  <a:t> </a:t>
                </a:r>
                <a:r>
                  <a:rPr lang="pt-BR" sz="1800" dirty="0">
                    <a:latin typeface="Arial" panose="020B0604020202020204" pitchFamily="34" charset="0"/>
                    <a:cs typeface="Arial" panose="020B0604020202020204" pitchFamily="34" charset="0"/>
                  </a:rPr>
                  <a:t>= </a:t>
                </a:r>
                <a:r>
                  <a:rPr lang="pt-BR" sz="1800" dirty="0" smtClean="0">
                    <a:latin typeface="Arial" panose="020B0604020202020204" pitchFamily="34" charset="0"/>
                    <a:cs typeface="Arial" panose="020B0604020202020204" pitchFamily="34" charset="0"/>
                  </a:rPr>
                  <a:t>0,810, y</a:t>
                </a:r>
                <a:r>
                  <a:rPr lang="pt-BR" sz="1800" baseline="-25000" dirty="0" smtClean="0">
                    <a:latin typeface="Arial" panose="020B0604020202020204" pitchFamily="34" charset="0"/>
                    <a:cs typeface="Arial" panose="020B0604020202020204" pitchFamily="34" charset="0"/>
                  </a:rPr>
                  <a:t>3</a:t>
                </a:r>
                <a:r>
                  <a:rPr lang="pt-BR" sz="1800" dirty="0" smtClean="0">
                    <a:latin typeface="Arial" panose="020B0604020202020204" pitchFamily="34" charset="0"/>
                    <a:cs typeface="Arial" panose="020B0604020202020204" pitchFamily="34" charset="0"/>
                  </a:rPr>
                  <a:t> </a:t>
                </a:r>
                <a:r>
                  <a:rPr lang="pt-BR" sz="1800" dirty="0">
                    <a:latin typeface="Arial" panose="020B0604020202020204" pitchFamily="34" charset="0"/>
                    <a:cs typeface="Arial" panose="020B0604020202020204" pitchFamily="34" charset="0"/>
                  </a:rPr>
                  <a:t>= </a:t>
                </a:r>
                <a:r>
                  <a:rPr lang="pt-BR" sz="1800" dirty="0" smtClean="0">
                    <a:latin typeface="Arial" panose="020B0604020202020204" pitchFamily="34" charset="0"/>
                    <a:cs typeface="Arial" panose="020B0604020202020204" pitchFamily="34" charset="0"/>
                  </a:rPr>
                  <a:t>0,078</a:t>
                </a:r>
                <a:endParaRPr lang="pt-BR" sz="1800" dirty="0">
                  <a:solidFill>
                    <a:srgbClr val="FF0000"/>
                  </a:solidFill>
                  <a:latin typeface="Arial" panose="020B0604020202020204" pitchFamily="34" charset="0"/>
                  <a:cs typeface="Arial" panose="020B0604020202020204" pitchFamily="34" charset="0"/>
                </a:endParaRPr>
              </a:p>
              <a:p>
                <a:pPr algn="just"/>
                <a:endParaRPr lang="pt-BR" sz="1800" dirty="0" smtClean="0">
                  <a:solidFill>
                    <a:srgbClr val="FF0000"/>
                  </a:solidFill>
                  <a:latin typeface="Arial" panose="020B0604020202020204" pitchFamily="34" charset="0"/>
                  <a:cs typeface="Arial" panose="020B0604020202020204" pitchFamily="34" charset="0"/>
                </a:endParaRPr>
              </a:p>
              <a:p>
                <a:pPr algn="just"/>
                <a:endParaRPr lang="pt-BR" sz="1800" dirty="0">
                  <a:solidFill>
                    <a:srgbClr val="FF0000"/>
                  </a:solidFill>
                  <a:latin typeface="Arial" panose="020B0604020202020204" pitchFamily="34" charset="0"/>
                  <a:cs typeface="Arial" panose="020B0604020202020204" pitchFamily="34" charset="0"/>
                </a:endParaRPr>
              </a:p>
            </p:txBody>
          </p:sp>
        </mc:Choice>
        <mc:Fallback xmlns="">
          <p:sp>
            <p:nvSpPr>
              <p:cNvPr id="4" name="Espaço Reservado para Texto 3"/>
              <p:cNvSpPr>
                <a:spLocks noGrp="1" noRot="1" noChangeAspect="1" noMove="1" noResize="1" noEditPoints="1" noAdjustHandles="1" noChangeArrowheads="1" noChangeShapeType="1" noTextEdit="1"/>
              </p:cNvSpPr>
              <p:nvPr>
                <p:ph type="body" sz="half" idx="2"/>
              </p:nvPr>
            </p:nvSpPr>
            <p:spPr>
              <a:xfrm>
                <a:off x="138752" y="609600"/>
                <a:ext cx="8862950" cy="6172200"/>
              </a:xfrm>
              <a:blipFill rotWithShape="1">
                <a:blip r:embed="rId2"/>
                <a:stretch>
                  <a:fillRect l="-619" r="-550" b="-1382"/>
                </a:stretch>
              </a:blipFill>
            </p:spPr>
            <p:txBody>
              <a:bodyPr/>
              <a:lstStyle/>
              <a:p>
                <a:r>
                  <a:rPr lang="pt-BR">
                    <a:noFill/>
                  </a:rPr>
                  <a:t> </a:t>
                </a:r>
              </a:p>
            </p:txBody>
          </p:sp>
        </mc:Fallback>
      </mc:AlternateContent>
    </p:spTree>
    <p:extLst>
      <p:ext uri="{BB962C8B-B14F-4D97-AF65-F5344CB8AC3E}">
        <p14:creationId xmlns:p14="http://schemas.microsoft.com/office/powerpoint/2010/main" val="36633381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2400" y="76200"/>
            <a:ext cx="8763000" cy="533400"/>
          </a:xfrm>
        </p:spPr>
        <p:txBody>
          <a:bodyPr lIns="0" tIns="0" rIns="0" bIns="0"/>
          <a:lstStyle/>
          <a:p>
            <a:pPr algn="ctr" eaLnBrk="1" hangingPunct="1"/>
            <a:r>
              <a:rPr lang="pt-BR" altLang="pt-BR" sz="2800" b="0" dirty="0" smtClean="0">
                <a:solidFill>
                  <a:srgbClr val="00A41B"/>
                </a:solidFill>
                <a:latin typeface="Arial" charset="0"/>
              </a:rPr>
              <a:t>Aplicando os conceitos</a:t>
            </a:r>
          </a:p>
        </p:txBody>
      </p:sp>
      <mc:AlternateContent xmlns:mc="http://schemas.openxmlformats.org/markup-compatibility/2006">
        <mc:Choice xmlns:a14="http://schemas.microsoft.com/office/drawing/2010/main" Requires="a14">
          <p:sp>
            <p:nvSpPr>
              <p:cNvPr id="4" name="Espaço Reservado para Texto 3"/>
              <p:cNvSpPr>
                <a:spLocks noGrp="1"/>
              </p:cNvSpPr>
              <p:nvPr>
                <p:ph type="body" sz="half" idx="2"/>
              </p:nvPr>
            </p:nvSpPr>
            <p:spPr>
              <a:xfrm>
                <a:off x="138752" y="713096"/>
                <a:ext cx="8862950" cy="3477904"/>
              </a:xfrm>
            </p:spPr>
            <p:txBody>
              <a:bodyPr/>
              <a:lstStyle/>
              <a:p>
                <a:pPr algn="just"/>
                <a:r>
                  <a:rPr lang="pt-BR" sz="1800" dirty="0" smtClean="0">
                    <a:solidFill>
                      <a:srgbClr val="FF0000"/>
                    </a:solidFill>
                    <a:latin typeface="Arial" panose="020B0604020202020204" pitchFamily="34" charset="0"/>
                    <a:cs typeface="Arial" panose="020B0604020202020204" pitchFamily="34" charset="0"/>
                  </a:rPr>
                  <a:t>14.31. A partir do equacionamento simplificado para ESL, mostre que as seguintes regras práticas (simplificadas) podem ser válidas:</a:t>
                </a:r>
                <a:endParaRPr lang="pt-BR" sz="1800" dirty="0" smtClean="0">
                  <a:latin typeface="Arial" panose="020B0604020202020204" pitchFamily="34" charset="0"/>
                  <a:cs typeface="Arial" panose="020B0604020202020204" pitchFamily="34" charset="0"/>
                </a:endParaRPr>
              </a:p>
              <a:p>
                <a:pPr marL="342900" indent="-342900" algn="just">
                  <a:buFont typeface="+mj-lt"/>
                  <a:buAutoNum type="alphaLcParenR" startAt="4"/>
                </a:pPr>
                <a:r>
                  <a:rPr lang="pt-BR" sz="1800" dirty="0" smtClean="0">
                    <a:solidFill>
                      <a:srgbClr val="FF0000"/>
                    </a:solidFill>
                    <a:latin typeface="Arial" panose="020B0604020202020204" pitchFamily="34" charset="0"/>
                    <a:cs typeface="Arial" panose="020B0604020202020204" pitchFamily="34" charset="0"/>
                  </a:rPr>
                  <a:t>A solubilidade de um sólido em um líquido aumenta com a temperatura</a:t>
                </a:r>
                <a:endParaRPr lang="pt-BR" sz="1800" dirty="0">
                  <a:solidFill>
                    <a:srgbClr val="FF0000"/>
                  </a:solidFill>
                  <a:latin typeface="Arial" panose="020B0604020202020204" pitchFamily="34" charset="0"/>
                  <a:cs typeface="Arial" panose="020B0604020202020204" pitchFamily="34" charset="0"/>
                </a:endParaRPr>
              </a:p>
              <a:p>
                <a:pPr marL="273050" indent="-273050" algn="just">
                  <a:buFontTx/>
                  <a:buAutoNum type="alphaLcParenR" startAt="4"/>
                </a:pPr>
                <a:r>
                  <a:rPr lang="pt-BR" sz="1800" dirty="0" smtClean="0">
                    <a:solidFill>
                      <a:srgbClr val="FF0000"/>
                    </a:solidFill>
                    <a:latin typeface="Arial" panose="020B0604020202020204" pitchFamily="34" charset="0"/>
                    <a:cs typeface="Arial" panose="020B0604020202020204" pitchFamily="34" charset="0"/>
                  </a:rPr>
                  <a:t>A solubilidade de um sólido em um líquido independe do solvente usado</a:t>
                </a:r>
                <a:endParaRPr lang="pt-BR" sz="1800" dirty="0">
                  <a:solidFill>
                    <a:srgbClr val="FF0000"/>
                  </a:solidFill>
                  <a:latin typeface="Arial" panose="020B0604020202020204" pitchFamily="34" charset="0"/>
                  <a:cs typeface="Arial" panose="020B0604020202020204" pitchFamily="34" charset="0"/>
                </a:endParaRPr>
              </a:p>
              <a:p>
                <a:pPr marL="273050" indent="-273050" algn="just">
                  <a:buFontTx/>
                  <a:buAutoNum type="alphaLcParenR" startAt="4"/>
                </a:pPr>
                <a:r>
                  <a:rPr lang="pt-BR" sz="1800" dirty="0" smtClean="0">
                    <a:solidFill>
                      <a:srgbClr val="FF0000"/>
                    </a:solidFill>
                    <a:latin typeface="Arial" panose="020B0604020202020204" pitchFamily="34" charset="0"/>
                    <a:cs typeface="Arial" panose="020B0604020202020204" pitchFamily="34" charset="0"/>
                  </a:rPr>
                  <a:t>Entre dois sólidos com calor de fusão próximos, o mais solúvel é o de menor </a:t>
                </a:r>
                <a:r>
                  <a:rPr lang="pt-BR" sz="1800" dirty="0" err="1" smtClean="0">
                    <a:solidFill>
                      <a:srgbClr val="FF0000"/>
                    </a:solidFill>
                    <a:latin typeface="Arial" panose="020B0604020202020204" pitchFamily="34" charset="0"/>
                    <a:cs typeface="Arial" panose="020B0604020202020204" pitchFamily="34" charset="0"/>
                  </a:rPr>
                  <a:t>T</a:t>
                </a:r>
                <a:r>
                  <a:rPr lang="pt-BR" sz="1800" baseline="-25000" dirty="0" err="1" smtClean="0">
                    <a:solidFill>
                      <a:srgbClr val="FF0000"/>
                    </a:solidFill>
                    <a:latin typeface="Arial" panose="020B0604020202020204" pitchFamily="34" charset="0"/>
                    <a:cs typeface="Arial" panose="020B0604020202020204" pitchFamily="34" charset="0"/>
                  </a:rPr>
                  <a:t>m</a:t>
                </a:r>
                <a:endParaRPr lang="pt-BR" sz="1800" dirty="0" smtClean="0">
                  <a:solidFill>
                    <a:srgbClr val="FF0000"/>
                  </a:solidFill>
                  <a:latin typeface="Arial" panose="020B0604020202020204" pitchFamily="34" charset="0"/>
                  <a:cs typeface="Arial" panose="020B0604020202020204" pitchFamily="34" charset="0"/>
                </a:endParaRPr>
              </a:p>
              <a:p>
                <a:pPr marL="273050" indent="-273050" algn="just">
                  <a:buFontTx/>
                  <a:buAutoNum type="alphaLcParenR" startAt="4"/>
                </a:pPr>
                <a:r>
                  <a:rPr lang="pt-BR" sz="1800" dirty="0">
                    <a:solidFill>
                      <a:srgbClr val="FF0000"/>
                    </a:solidFill>
                    <a:latin typeface="Arial" panose="020B0604020202020204" pitchFamily="34" charset="0"/>
                    <a:cs typeface="Arial" panose="020B0604020202020204" pitchFamily="34" charset="0"/>
                  </a:rPr>
                  <a:t>Entre dois sólidos com </a:t>
                </a:r>
                <a:r>
                  <a:rPr lang="pt-BR" sz="1800" dirty="0" err="1">
                    <a:solidFill>
                      <a:srgbClr val="FF0000"/>
                    </a:solidFill>
                    <a:latin typeface="Arial" panose="020B0604020202020204" pitchFamily="34" charset="0"/>
                    <a:cs typeface="Arial" panose="020B0604020202020204" pitchFamily="34" charset="0"/>
                  </a:rPr>
                  <a:t>T</a:t>
                </a:r>
                <a:r>
                  <a:rPr lang="pt-BR" sz="1800" baseline="-25000" dirty="0" err="1">
                    <a:solidFill>
                      <a:srgbClr val="FF0000"/>
                    </a:solidFill>
                    <a:latin typeface="Arial" panose="020B0604020202020204" pitchFamily="34" charset="0"/>
                    <a:cs typeface="Arial" panose="020B0604020202020204" pitchFamily="34" charset="0"/>
                  </a:rPr>
                  <a:t>m</a:t>
                </a:r>
                <a:r>
                  <a:rPr lang="pt-BR" sz="1800" dirty="0">
                    <a:solidFill>
                      <a:srgbClr val="FF0000"/>
                    </a:solidFill>
                    <a:latin typeface="Arial" panose="020B0604020202020204" pitchFamily="34" charset="0"/>
                    <a:cs typeface="Arial" panose="020B0604020202020204" pitchFamily="34" charset="0"/>
                  </a:rPr>
                  <a:t> </a:t>
                </a:r>
                <a:r>
                  <a:rPr lang="pt-BR" sz="1800" dirty="0" smtClean="0">
                    <a:solidFill>
                      <a:srgbClr val="FF0000"/>
                    </a:solidFill>
                    <a:latin typeface="Arial" panose="020B0604020202020204" pitchFamily="34" charset="0"/>
                    <a:cs typeface="Arial" panose="020B0604020202020204" pitchFamily="34" charset="0"/>
                  </a:rPr>
                  <a:t>próximos</a:t>
                </a:r>
                <a:r>
                  <a:rPr lang="pt-BR" sz="1800" dirty="0">
                    <a:solidFill>
                      <a:srgbClr val="FF0000"/>
                    </a:solidFill>
                    <a:latin typeface="Arial" panose="020B0604020202020204" pitchFamily="34" charset="0"/>
                    <a:cs typeface="Arial" panose="020B0604020202020204" pitchFamily="34" charset="0"/>
                  </a:rPr>
                  <a:t>, o mais solúvel é o de menor calor de fusão</a:t>
                </a:r>
              </a:p>
              <a:p>
                <a:pPr algn="just"/>
                <a:endParaRPr lang="pt-BR" sz="1000" dirty="0">
                  <a:solidFill>
                    <a:srgbClr val="FF0000"/>
                  </a:solidFill>
                  <a:latin typeface="Arial" panose="020B0604020202020204" pitchFamily="34" charset="0"/>
                  <a:cs typeface="Arial" panose="020B0604020202020204" pitchFamily="34" charset="0"/>
                </a:endParaRPr>
              </a:p>
              <a:p>
                <a:pPr algn="just"/>
                <a:r>
                  <a:rPr lang="pt-BR" sz="1800" dirty="0" smtClean="0">
                    <a:solidFill>
                      <a:srgbClr val="FF0000"/>
                    </a:solidFill>
                    <a:latin typeface="Arial" panose="020B0604020202020204" pitchFamily="34" charset="0"/>
                    <a:cs typeface="Arial" panose="020B0604020202020204" pitchFamily="34" charset="0"/>
                  </a:rPr>
                  <a:t>Extra. Para </a:t>
                </a:r>
                <a:r>
                  <a:rPr lang="pt-BR" sz="1800" dirty="0">
                    <a:solidFill>
                      <a:srgbClr val="FF0000"/>
                    </a:solidFill>
                    <a:latin typeface="Arial" panose="020B0604020202020204" pitchFamily="34" charset="0"/>
                    <a:cs typeface="Arial" panose="020B0604020202020204" pitchFamily="34" charset="0"/>
                  </a:rPr>
                  <a:t>o sistema binário naftaleno </a:t>
                </a:r>
                <a:r>
                  <a:rPr lang="pt-BR" sz="1800" dirty="0" smtClean="0">
                    <a:solidFill>
                      <a:srgbClr val="FF0000"/>
                    </a:solidFill>
                    <a:latin typeface="Arial" panose="020B0604020202020204" pitchFamily="34" charset="0"/>
                    <a:cs typeface="Arial" panose="020B0604020202020204" pitchFamily="34" charset="0"/>
                  </a:rPr>
                  <a:t>(1) + </a:t>
                </a:r>
                <a:r>
                  <a:rPr lang="pt-BR" sz="1800" dirty="0" err="1" smtClean="0">
                    <a:solidFill>
                      <a:srgbClr val="FF0000"/>
                    </a:solidFill>
                    <a:latin typeface="Arial" panose="020B0604020202020204" pitchFamily="34" charset="0"/>
                    <a:cs typeface="Arial" panose="020B0604020202020204" pitchFamily="34" charset="0"/>
                  </a:rPr>
                  <a:t>cicloexano</a:t>
                </a:r>
                <a:r>
                  <a:rPr lang="pt-BR" sz="1800" dirty="0" smtClean="0">
                    <a:solidFill>
                      <a:srgbClr val="FF0000"/>
                    </a:solidFill>
                    <a:latin typeface="Arial" panose="020B0604020202020204" pitchFamily="34" charset="0"/>
                    <a:cs typeface="Arial" panose="020B0604020202020204" pitchFamily="34" charset="0"/>
                  </a:rPr>
                  <a:t> </a:t>
                </a:r>
                <a:r>
                  <a:rPr lang="pt-BR" sz="1800" dirty="0" smtClean="0">
                    <a:solidFill>
                      <a:srgbClr val="FF0000"/>
                    </a:solidFill>
                    <a:latin typeface="Arial" panose="020B0604020202020204" pitchFamily="34" charset="0"/>
                    <a:cs typeface="Arial" panose="020B0604020202020204" pitchFamily="34" charset="0"/>
                  </a:rPr>
                  <a:t>(2), </a:t>
                </a:r>
                <a:r>
                  <a:rPr lang="pt-BR" sz="1800" dirty="0">
                    <a:solidFill>
                      <a:srgbClr val="FF0000"/>
                    </a:solidFill>
                    <a:latin typeface="Arial" panose="020B0604020202020204" pitchFamily="34" charset="0"/>
                    <a:cs typeface="Arial" panose="020B0604020202020204" pitchFamily="34" charset="0"/>
                  </a:rPr>
                  <a:t>tratado como uma solução líquida ideal, formando fases sólidas puras, </a:t>
                </a:r>
                <a:r>
                  <a:rPr lang="pt-BR" sz="1800" dirty="0" smtClean="0">
                    <a:solidFill>
                      <a:srgbClr val="FF0000"/>
                    </a:solidFill>
                    <a:latin typeface="Arial" panose="020B0604020202020204" pitchFamily="34" charset="0"/>
                    <a:cs typeface="Arial" panose="020B0604020202020204" pitchFamily="34" charset="0"/>
                  </a:rPr>
                  <a:t>calcule:</a:t>
                </a:r>
              </a:p>
              <a:p>
                <a:pPr marL="342900" indent="-342900" algn="just">
                  <a:buFont typeface="+mj-lt"/>
                  <a:buAutoNum type="alphaLcParenR" startAt="8"/>
                </a:pPr>
                <a:r>
                  <a:rPr lang="pt-BR" sz="1800" dirty="0" smtClean="0">
                    <a:solidFill>
                      <a:srgbClr val="FF0000"/>
                    </a:solidFill>
                    <a:latin typeface="Arial" panose="020B0604020202020204" pitchFamily="34" charset="0"/>
                    <a:cs typeface="Arial" panose="020B0604020202020204" pitchFamily="34" charset="0"/>
                  </a:rPr>
                  <a:t>A </a:t>
                </a:r>
                <a:r>
                  <a:rPr lang="pt-BR" sz="1800" dirty="0">
                    <a:solidFill>
                      <a:srgbClr val="FF0000"/>
                    </a:solidFill>
                    <a:latin typeface="Arial" panose="020B0604020202020204" pitchFamily="34" charset="0"/>
                    <a:cs typeface="Arial" panose="020B0604020202020204" pitchFamily="34" charset="0"/>
                  </a:rPr>
                  <a:t>temperatura e a composição do </a:t>
                </a:r>
                <a:r>
                  <a:rPr lang="pt-BR" sz="1800" dirty="0" smtClean="0">
                    <a:solidFill>
                      <a:srgbClr val="FF0000"/>
                    </a:solidFill>
                    <a:latin typeface="Arial" panose="020B0604020202020204" pitchFamily="34" charset="0"/>
                    <a:cs typeface="Arial" panose="020B0604020202020204" pitchFamily="34" charset="0"/>
                  </a:rPr>
                  <a:t>eutético.</a:t>
                </a:r>
                <a:r>
                  <a:rPr lang="pt-BR" sz="1800" dirty="0" smtClean="0">
                    <a:latin typeface="Arial" panose="020B0604020202020204" pitchFamily="34" charset="0"/>
                    <a:cs typeface="Arial" panose="020B0604020202020204" pitchFamily="34" charset="0"/>
                  </a:rPr>
                  <a:t> </a:t>
                </a:r>
                <a:r>
                  <a:rPr lang="pt-BR" sz="1800" dirty="0">
                    <a:latin typeface="Arial" panose="020B0604020202020204" pitchFamily="34" charset="0"/>
                    <a:cs typeface="Arial" panose="020B0604020202020204" pitchFamily="34" charset="0"/>
                  </a:rPr>
                  <a:t>R</a:t>
                </a:r>
                <a:r>
                  <a:rPr lang="pt-BR" sz="1800" dirty="0" smtClean="0">
                    <a:solidFill>
                      <a:schemeClr val="tx1"/>
                    </a:solidFill>
                    <a:latin typeface="Arial" panose="020B0604020202020204" pitchFamily="34" charset="0"/>
                    <a:cs typeface="Arial" panose="020B0604020202020204" pitchFamily="34" charset="0"/>
                  </a:rPr>
                  <a:t>: T = 259,5 K e </a:t>
                </a:r>
                <a14:m>
                  <m:oMath xmlns:m="http://schemas.openxmlformats.org/officeDocument/2006/math">
                    <m:sSub>
                      <m:sSubPr>
                        <m:ctrlPr>
                          <a:rPr lang="pt-BR" altLang="pt-BR" sz="1800" b="0" i="1" smtClean="0">
                            <a:solidFill>
                              <a:schemeClr val="tx1"/>
                            </a:solidFill>
                            <a:latin typeface="Cambria Math"/>
                          </a:rPr>
                        </m:ctrlPr>
                      </m:sSubPr>
                      <m:e>
                        <m:r>
                          <a:rPr lang="pt-BR" altLang="pt-BR" sz="1800" b="0" i="1" smtClean="0">
                            <a:solidFill>
                              <a:schemeClr val="tx1"/>
                            </a:solidFill>
                            <a:latin typeface="Cambria Math"/>
                          </a:rPr>
                          <m:t>𝑥</m:t>
                        </m:r>
                      </m:e>
                      <m:sub>
                        <m:r>
                          <a:rPr lang="pt-BR" altLang="pt-BR" sz="1800" b="0" i="1" smtClean="0">
                            <a:solidFill>
                              <a:schemeClr val="tx1"/>
                            </a:solidFill>
                            <a:latin typeface="Cambria Math"/>
                          </a:rPr>
                          <m:t>1</m:t>
                        </m:r>
                      </m:sub>
                    </m:sSub>
                    <m:r>
                      <a:rPr lang="pt-BR" altLang="pt-BR" sz="1800" i="1">
                        <a:solidFill>
                          <a:schemeClr val="tx1"/>
                        </a:solidFill>
                        <a:latin typeface="Cambria Math"/>
                      </a:rPr>
                      <m:t>=0,</m:t>
                    </m:r>
                    <m:r>
                      <a:rPr lang="pt-BR" altLang="pt-BR" sz="1800" b="0" i="1" smtClean="0">
                        <a:solidFill>
                          <a:schemeClr val="tx1"/>
                        </a:solidFill>
                        <a:latin typeface="Cambria Math"/>
                      </a:rPr>
                      <m:t>0970</m:t>
                    </m:r>
                  </m:oMath>
                </a14:m>
                <a:endParaRPr lang="pt-BR" sz="1800" dirty="0" smtClean="0">
                  <a:solidFill>
                    <a:schemeClr val="tx2"/>
                  </a:solidFill>
                  <a:latin typeface="Arial" panose="020B0604020202020204" pitchFamily="34" charset="0"/>
                  <a:cs typeface="Arial" panose="020B0604020202020204" pitchFamily="34" charset="0"/>
                </a:endParaRPr>
              </a:p>
              <a:p>
                <a:pPr marL="342900" indent="-342900" algn="just">
                  <a:buFont typeface="+mj-lt"/>
                  <a:buAutoNum type="alphaLcParenR" startAt="8"/>
                </a:pPr>
                <a:r>
                  <a:rPr lang="pt-BR" sz="1800" dirty="0" smtClean="0">
                    <a:solidFill>
                      <a:schemeClr val="tx2"/>
                    </a:solidFill>
                    <a:latin typeface="Arial" panose="020B0604020202020204" pitchFamily="34" charset="0"/>
                    <a:cs typeface="Arial" panose="020B0604020202020204" pitchFamily="34" charset="0"/>
                  </a:rPr>
                  <a:t>A solubilidade de naftaleno em </a:t>
                </a:r>
                <a:r>
                  <a:rPr lang="pt-BR" sz="1800" dirty="0" err="1" smtClean="0">
                    <a:solidFill>
                      <a:schemeClr val="tx2"/>
                    </a:solidFill>
                    <a:latin typeface="Arial" panose="020B0604020202020204" pitchFamily="34" charset="0"/>
                    <a:cs typeface="Arial" panose="020B0604020202020204" pitchFamily="34" charset="0"/>
                  </a:rPr>
                  <a:t>cicloexano</a:t>
                </a:r>
                <a:r>
                  <a:rPr lang="pt-BR" sz="1800" dirty="0" smtClean="0">
                    <a:solidFill>
                      <a:schemeClr val="tx2"/>
                    </a:solidFill>
                    <a:latin typeface="Arial" panose="020B0604020202020204" pitchFamily="34" charset="0"/>
                    <a:cs typeface="Arial" panose="020B0604020202020204" pitchFamily="34" charset="0"/>
                  </a:rPr>
                  <a:t> a 25 °C. </a:t>
                </a:r>
                <a:r>
                  <a:rPr lang="pt-BR" sz="1800" dirty="0">
                    <a:latin typeface="Arial" panose="020B0604020202020204" pitchFamily="34" charset="0"/>
                    <a:cs typeface="Arial" panose="020B0604020202020204" pitchFamily="34" charset="0"/>
                  </a:rPr>
                  <a:t>R: </a:t>
                </a:r>
                <a14:m>
                  <m:oMath xmlns:m="http://schemas.openxmlformats.org/officeDocument/2006/math">
                    <m:sSub>
                      <m:sSubPr>
                        <m:ctrlPr>
                          <a:rPr lang="pt-BR" altLang="pt-BR" sz="1800" i="1">
                            <a:latin typeface="Cambria Math"/>
                          </a:rPr>
                        </m:ctrlPr>
                      </m:sSubPr>
                      <m:e>
                        <m:r>
                          <a:rPr lang="pt-BR" altLang="pt-BR" sz="1800" i="1">
                            <a:latin typeface="Cambria Math"/>
                          </a:rPr>
                          <m:t>𝑥</m:t>
                        </m:r>
                      </m:e>
                      <m:sub>
                        <m:r>
                          <a:rPr lang="pt-BR" altLang="pt-BR" sz="1800" i="1">
                            <a:latin typeface="Cambria Math"/>
                          </a:rPr>
                          <m:t>1</m:t>
                        </m:r>
                      </m:sub>
                    </m:sSub>
                    <m:r>
                      <a:rPr lang="pt-BR" altLang="pt-BR" sz="1800" i="1">
                        <a:latin typeface="Cambria Math"/>
                      </a:rPr>
                      <m:t>=0,</m:t>
                    </m:r>
                    <m:r>
                      <a:rPr lang="pt-BR" altLang="pt-BR" sz="1800" b="0" i="1" smtClean="0">
                        <a:latin typeface="Cambria Math"/>
                      </a:rPr>
                      <m:t>304</m:t>
                    </m:r>
                  </m:oMath>
                </a14:m>
                <a:endParaRPr lang="pt-BR" sz="1800" dirty="0" smtClean="0">
                  <a:solidFill>
                    <a:schemeClr val="tx2"/>
                  </a:solidFill>
                  <a:latin typeface="Arial" panose="020B0604020202020204" pitchFamily="34" charset="0"/>
                  <a:cs typeface="Arial" panose="020B0604020202020204" pitchFamily="34" charset="0"/>
                </a:endParaRPr>
              </a:p>
            </p:txBody>
          </p:sp>
        </mc:Choice>
        <mc:Fallback>
          <p:sp>
            <p:nvSpPr>
              <p:cNvPr id="4" name="Espaço Reservado para Texto 3"/>
              <p:cNvSpPr>
                <a:spLocks noGrp="1" noRot="1" noChangeAspect="1" noMove="1" noResize="1" noEditPoints="1" noAdjustHandles="1" noChangeArrowheads="1" noChangeShapeType="1" noTextEdit="1"/>
              </p:cNvSpPr>
              <p:nvPr>
                <p:ph type="body" sz="half" idx="2"/>
              </p:nvPr>
            </p:nvSpPr>
            <p:spPr>
              <a:xfrm>
                <a:off x="138752" y="713096"/>
                <a:ext cx="8862950" cy="3477904"/>
              </a:xfrm>
              <a:blipFill rotWithShape="1">
                <a:blip r:embed="rId2"/>
                <a:stretch>
                  <a:fillRect l="-619" t="-876" r="-550" b="-525"/>
                </a:stretch>
              </a:blipFill>
            </p:spPr>
            <p:txBody>
              <a:bodyPr/>
              <a:lstStyle/>
              <a:p>
                <a:r>
                  <a:rPr lang="pt-BR">
                    <a:noFill/>
                  </a:rPr>
                  <a:t> </a:t>
                </a:r>
              </a:p>
            </p:txBody>
          </p:sp>
        </mc:Fallback>
      </mc:AlternateContent>
      <p:graphicFrame>
        <p:nvGraphicFramePr>
          <p:cNvPr id="6" name="Tabela 5"/>
          <p:cNvGraphicFramePr>
            <a:graphicFrameLocks noGrp="1"/>
          </p:cNvGraphicFramePr>
          <p:nvPr>
            <p:extLst>
              <p:ext uri="{D42A27DB-BD31-4B8C-83A1-F6EECF244321}">
                <p14:modId xmlns:p14="http://schemas.microsoft.com/office/powerpoint/2010/main" val="4086698556"/>
              </p:ext>
            </p:extLst>
          </p:nvPr>
        </p:nvGraphicFramePr>
        <p:xfrm>
          <a:off x="228600" y="5257800"/>
          <a:ext cx="5562600" cy="1385280"/>
        </p:xfrm>
        <a:graphic>
          <a:graphicData uri="http://schemas.openxmlformats.org/drawingml/2006/table">
            <a:tbl>
              <a:tblPr firstRow="1" bandRow="1">
                <a:tableStyleId>{5940675A-B579-460E-94D1-54222C63F5DA}</a:tableStyleId>
              </a:tblPr>
              <a:tblGrid>
                <a:gridCol w="762000"/>
                <a:gridCol w="990600"/>
                <a:gridCol w="914400"/>
                <a:gridCol w="914400"/>
                <a:gridCol w="990600"/>
                <a:gridCol w="990600"/>
              </a:tblGrid>
              <a:tr h="228600">
                <a:tc>
                  <a:txBody>
                    <a:bodyPr/>
                    <a:lstStyle/>
                    <a:p>
                      <a:pPr algn="ctr"/>
                      <a:r>
                        <a:rPr lang="pt-BR" sz="1600" dirty="0" smtClean="0">
                          <a:solidFill>
                            <a:srgbClr val="FF0000"/>
                          </a:solidFill>
                          <a:latin typeface="Arial" panose="020B0604020202020204" pitchFamily="34" charset="0"/>
                          <a:cs typeface="Arial" panose="020B0604020202020204" pitchFamily="34" charset="0"/>
                        </a:rPr>
                        <a:t>Antoine</a:t>
                      </a:r>
                      <a:endParaRPr lang="pt-BR" dirty="0">
                        <a:solidFill>
                          <a:srgbClr val="FF0000"/>
                        </a:solidFill>
                        <a:latin typeface="Arial" panose="020B0604020202020204" pitchFamily="34" charset="0"/>
                        <a:cs typeface="Arial" panose="020B0604020202020204" pitchFamily="34" charset="0"/>
                      </a:endParaRPr>
                    </a:p>
                  </a:txBody>
                  <a:tcPr marL="36000" marR="36000" marT="36000" marB="3600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t-BR" dirty="0" smtClean="0">
                          <a:solidFill>
                            <a:srgbClr val="FF0000"/>
                          </a:solidFill>
                          <a:latin typeface="Arial" panose="020B0604020202020204" pitchFamily="34" charset="0"/>
                          <a:cs typeface="Arial" panose="020B0604020202020204" pitchFamily="34" charset="0"/>
                        </a:rPr>
                        <a:t>Água</a:t>
                      </a:r>
                      <a:endParaRPr lang="pt-BR" dirty="0">
                        <a:solidFill>
                          <a:srgbClr val="FF0000"/>
                        </a:solidFill>
                        <a:latin typeface="Arial" panose="020B0604020202020204" pitchFamily="34" charset="0"/>
                        <a:cs typeface="Arial" panose="020B0604020202020204" pitchFamily="34" charset="0"/>
                      </a:endParaRPr>
                    </a:p>
                  </a:txBody>
                  <a:tcPr marL="36000" marR="36000" marT="36000" marB="3600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t-BR" dirty="0" smtClean="0">
                          <a:solidFill>
                            <a:srgbClr val="FF0000"/>
                          </a:solidFill>
                          <a:latin typeface="Arial" panose="020B0604020202020204" pitchFamily="34" charset="0"/>
                          <a:cs typeface="Arial" panose="020B0604020202020204" pitchFamily="34" charset="0"/>
                        </a:rPr>
                        <a:t>Tolueno</a:t>
                      </a:r>
                      <a:endParaRPr lang="pt-BR" dirty="0">
                        <a:solidFill>
                          <a:srgbClr val="FF0000"/>
                        </a:solidFill>
                        <a:latin typeface="Arial" panose="020B0604020202020204" pitchFamily="34" charset="0"/>
                        <a:cs typeface="Arial" panose="020B0604020202020204" pitchFamily="34" charset="0"/>
                      </a:endParaRPr>
                    </a:p>
                  </a:txBody>
                  <a:tcPr marL="36000" marR="36000" marT="36000" marB="3600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t-BR" dirty="0" smtClean="0">
                          <a:solidFill>
                            <a:srgbClr val="FF0000"/>
                          </a:solidFill>
                          <a:latin typeface="Arial" panose="020B0604020202020204" pitchFamily="34" charset="0"/>
                          <a:cs typeface="Arial" panose="020B0604020202020204" pitchFamily="34" charset="0"/>
                        </a:rPr>
                        <a:t>SF</a:t>
                      </a:r>
                      <a:r>
                        <a:rPr lang="pt-BR" baseline="-25000" dirty="0" smtClean="0">
                          <a:solidFill>
                            <a:srgbClr val="FF0000"/>
                          </a:solidFill>
                          <a:latin typeface="Arial" panose="020B0604020202020204" pitchFamily="34" charset="0"/>
                          <a:cs typeface="Arial" panose="020B0604020202020204" pitchFamily="34" charset="0"/>
                        </a:rPr>
                        <a:t>6</a:t>
                      </a:r>
                      <a:endParaRPr lang="pt-BR" baseline="-25000" dirty="0">
                        <a:solidFill>
                          <a:srgbClr val="FF0000"/>
                        </a:solidFill>
                        <a:latin typeface="Arial" panose="020B0604020202020204" pitchFamily="34" charset="0"/>
                        <a:cs typeface="Arial" panose="020B0604020202020204" pitchFamily="34" charset="0"/>
                      </a:endParaRPr>
                    </a:p>
                  </a:txBody>
                  <a:tcPr marL="36000" marR="36000" marT="36000" marB="3600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t-BR" baseline="0" dirty="0" smtClean="0">
                          <a:solidFill>
                            <a:srgbClr val="FF0000"/>
                          </a:solidFill>
                          <a:latin typeface="Arial" panose="020B0604020202020204" pitchFamily="34" charset="0"/>
                          <a:cs typeface="Arial" panose="020B0604020202020204" pitchFamily="34" charset="0"/>
                        </a:rPr>
                        <a:t>Pentano</a:t>
                      </a:r>
                      <a:endParaRPr lang="pt-BR" baseline="0" dirty="0">
                        <a:solidFill>
                          <a:srgbClr val="FF0000"/>
                        </a:solidFill>
                        <a:latin typeface="Arial" panose="020B0604020202020204" pitchFamily="34" charset="0"/>
                        <a:cs typeface="Arial" panose="020B0604020202020204" pitchFamily="34" charset="0"/>
                      </a:endParaRPr>
                    </a:p>
                  </a:txBody>
                  <a:tcPr marL="36000" marR="36000" marT="36000" marB="3600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t-BR" baseline="0" dirty="0" err="1" smtClean="0">
                          <a:solidFill>
                            <a:srgbClr val="FF0000"/>
                          </a:solidFill>
                          <a:latin typeface="Arial" panose="020B0604020202020204" pitchFamily="34" charset="0"/>
                          <a:cs typeface="Arial" panose="020B0604020202020204" pitchFamily="34" charset="0"/>
                        </a:rPr>
                        <a:t>Heptano</a:t>
                      </a:r>
                      <a:endParaRPr lang="pt-BR" baseline="0" dirty="0">
                        <a:solidFill>
                          <a:srgbClr val="FF0000"/>
                        </a:solidFill>
                        <a:latin typeface="Arial" panose="020B0604020202020204" pitchFamily="34" charset="0"/>
                        <a:cs typeface="Arial" panose="020B0604020202020204" pitchFamily="34" charset="0"/>
                      </a:endParaRPr>
                    </a:p>
                  </a:txBody>
                  <a:tcPr marL="36000" marR="36000" marT="36000" marB="3600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r>
              <a:tr h="228600">
                <a:tc>
                  <a:txBody>
                    <a:bodyPr/>
                    <a:lstStyle/>
                    <a:p>
                      <a:pPr algn="ctr"/>
                      <a:r>
                        <a:rPr lang="pt-BR" dirty="0" smtClean="0">
                          <a:solidFill>
                            <a:srgbClr val="FF0000"/>
                          </a:solidFill>
                          <a:latin typeface="Arial" panose="020B0604020202020204" pitchFamily="34" charset="0"/>
                          <a:cs typeface="Arial" panose="020B0604020202020204" pitchFamily="34" charset="0"/>
                        </a:rPr>
                        <a:t>A</a:t>
                      </a:r>
                      <a:endParaRPr lang="pt-BR" dirty="0">
                        <a:solidFill>
                          <a:srgbClr val="FF0000"/>
                        </a:solidFill>
                        <a:latin typeface="Arial" panose="020B0604020202020204" pitchFamily="34" charset="0"/>
                        <a:cs typeface="Arial" panose="020B0604020202020204" pitchFamily="34" charset="0"/>
                      </a:endParaRPr>
                    </a:p>
                  </a:txBody>
                  <a:tcPr marL="36000" marR="36000" marT="36000" marB="36000" anchor="ct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pt-BR" dirty="0" smtClean="0">
                          <a:solidFill>
                            <a:srgbClr val="FF0000"/>
                          </a:solidFill>
                          <a:latin typeface="Arial" panose="020B0604020202020204" pitchFamily="34" charset="0"/>
                          <a:cs typeface="Arial" panose="020B0604020202020204" pitchFamily="34" charset="0"/>
                        </a:rPr>
                        <a:t>16,3872</a:t>
                      </a:r>
                      <a:endParaRPr lang="pt-BR" dirty="0">
                        <a:solidFill>
                          <a:srgbClr val="FF0000"/>
                        </a:solidFill>
                        <a:latin typeface="Arial" panose="020B0604020202020204" pitchFamily="34" charset="0"/>
                        <a:cs typeface="Arial" panose="020B0604020202020204" pitchFamily="34" charset="0"/>
                      </a:endParaRPr>
                    </a:p>
                  </a:txBody>
                  <a:tcPr marL="36000" marR="36000" marT="36000" marB="36000" anchor="ct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pt-BR" dirty="0" smtClean="0">
                          <a:solidFill>
                            <a:srgbClr val="FF0000"/>
                          </a:solidFill>
                          <a:latin typeface="Arial" panose="020B0604020202020204" pitchFamily="34" charset="0"/>
                          <a:cs typeface="Arial" panose="020B0604020202020204" pitchFamily="34" charset="0"/>
                        </a:rPr>
                        <a:t>13,9320</a:t>
                      </a:r>
                      <a:endParaRPr lang="pt-BR" dirty="0">
                        <a:solidFill>
                          <a:srgbClr val="FF0000"/>
                        </a:solidFill>
                        <a:latin typeface="Arial" panose="020B0604020202020204" pitchFamily="34" charset="0"/>
                        <a:cs typeface="Arial" panose="020B0604020202020204" pitchFamily="34" charset="0"/>
                      </a:endParaRPr>
                    </a:p>
                  </a:txBody>
                  <a:tcPr marL="36000" marR="36000" marT="36000" marB="36000" anchor="ct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pt-BR" dirty="0" smtClean="0">
                          <a:solidFill>
                            <a:srgbClr val="FF0000"/>
                          </a:solidFill>
                          <a:latin typeface="Arial" panose="020B0604020202020204" pitchFamily="34" charset="0"/>
                          <a:cs typeface="Arial" panose="020B0604020202020204" pitchFamily="34" charset="0"/>
                        </a:rPr>
                        <a:t>14,6511</a:t>
                      </a:r>
                      <a:endParaRPr lang="pt-BR" dirty="0">
                        <a:solidFill>
                          <a:srgbClr val="FF0000"/>
                        </a:solidFill>
                        <a:latin typeface="Arial" panose="020B0604020202020204" pitchFamily="34" charset="0"/>
                        <a:cs typeface="Arial" panose="020B0604020202020204" pitchFamily="34" charset="0"/>
                      </a:endParaRPr>
                    </a:p>
                  </a:txBody>
                  <a:tcPr marL="36000" marR="36000" marT="36000" marB="36000" anchor="ct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algn="ctr" defTabSz="914400" rtl="0" eaLnBrk="1" latinLnBrk="0" hangingPunct="1"/>
                      <a:r>
                        <a:rPr lang="pt-BR" sz="1800" kern="1200" dirty="0" smtClean="0">
                          <a:solidFill>
                            <a:srgbClr val="FF0000"/>
                          </a:solidFill>
                          <a:latin typeface="Arial" panose="020B0604020202020204" pitchFamily="34" charset="0"/>
                          <a:ea typeface="+mn-ea"/>
                          <a:cs typeface="Arial" panose="020B0604020202020204" pitchFamily="34" charset="0"/>
                        </a:rPr>
                        <a:t>13,7667</a:t>
                      </a:r>
                      <a:endParaRPr lang="pt-BR" sz="1800" kern="1200" dirty="0">
                        <a:solidFill>
                          <a:srgbClr val="FF0000"/>
                        </a:solidFill>
                        <a:latin typeface="Arial" panose="020B0604020202020204" pitchFamily="34" charset="0"/>
                        <a:ea typeface="+mn-ea"/>
                        <a:cs typeface="Arial" panose="020B0604020202020204" pitchFamily="34" charset="0"/>
                      </a:endParaRPr>
                    </a:p>
                  </a:txBody>
                  <a:tcPr marL="36000" marR="36000" marT="36000" marB="36000" anchor="ct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algn="ctr" defTabSz="914400" rtl="0" eaLnBrk="1" latinLnBrk="0" hangingPunct="1"/>
                      <a:r>
                        <a:rPr lang="pt-BR" sz="1800" kern="1200" dirty="0" smtClean="0">
                          <a:solidFill>
                            <a:srgbClr val="FF0000"/>
                          </a:solidFill>
                          <a:latin typeface="Arial" panose="020B0604020202020204" pitchFamily="34" charset="0"/>
                          <a:ea typeface="+mn-ea"/>
                          <a:cs typeface="Arial" panose="020B0604020202020204" pitchFamily="34" charset="0"/>
                        </a:rPr>
                        <a:t>13,8622</a:t>
                      </a:r>
                      <a:endParaRPr lang="pt-BR" sz="1800" kern="1200" dirty="0">
                        <a:solidFill>
                          <a:srgbClr val="FF0000"/>
                        </a:solidFill>
                        <a:latin typeface="Arial" panose="020B0604020202020204" pitchFamily="34" charset="0"/>
                        <a:ea typeface="+mn-ea"/>
                        <a:cs typeface="Arial" panose="020B0604020202020204" pitchFamily="34" charset="0"/>
                      </a:endParaRPr>
                    </a:p>
                  </a:txBody>
                  <a:tcPr marL="36000" marR="36000" marT="36000" marB="36000" anchor="ct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r>
              <a:tr h="228600">
                <a:tc>
                  <a:txBody>
                    <a:bodyPr/>
                    <a:lstStyle/>
                    <a:p>
                      <a:pPr algn="ctr"/>
                      <a:r>
                        <a:rPr lang="pt-BR" dirty="0" smtClean="0">
                          <a:solidFill>
                            <a:srgbClr val="FF0000"/>
                          </a:solidFill>
                          <a:latin typeface="Arial" panose="020B0604020202020204" pitchFamily="34" charset="0"/>
                          <a:cs typeface="Arial" panose="020B0604020202020204" pitchFamily="34" charset="0"/>
                        </a:rPr>
                        <a:t>B</a:t>
                      </a:r>
                      <a:endParaRPr lang="pt-BR" dirty="0">
                        <a:solidFill>
                          <a:srgbClr val="FF0000"/>
                        </a:solidFill>
                        <a:latin typeface="Arial" panose="020B0604020202020204" pitchFamily="34" charset="0"/>
                        <a:cs typeface="Arial" panose="020B060402020202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pt-BR" dirty="0" smtClean="0">
                          <a:solidFill>
                            <a:srgbClr val="FF0000"/>
                          </a:solidFill>
                          <a:latin typeface="Arial" panose="020B0604020202020204" pitchFamily="34" charset="0"/>
                          <a:cs typeface="Arial" panose="020B0604020202020204" pitchFamily="34" charset="0"/>
                        </a:rPr>
                        <a:t>3885,70</a:t>
                      </a:r>
                      <a:endParaRPr lang="pt-BR" dirty="0">
                        <a:solidFill>
                          <a:srgbClr val="FF0000"/>
                        </a:solidFill>
                        <a:latin typeface="Arial" panose="020B0604020202020204" pitchFamily="34" charset="0"/>
                        <a:cs typeface="Arial" panose="020B060402020202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pt-BR" dirty="0" smtClean="0">
                          <a:solidFill>
                            <a:srgbClr val="FF0000"/>
                          </a:solidFill>
                          <a:latin typeface="Arial" panose="020B0604020202020204" pitchFamily="34" charset="0"/>
                          <a:cs typeface="Arial" panose="020B0604020202020204" pitchFamily="34" charset="0"/>
                        </a:rPr>
                        <a:t>3056,96</a:t>
                      </a:r>
                      <a:endParaRPr lang="pt-BR" dirty="0">
                        <a:solidFill>
                          <a:srgbClr val="FF0000"/>
                        </a:solidFill>
                        <a:latin typeface="Arial" panose="020B0604020202020204" pitchFamily="34" charset="0"/>
                        <a:cs typeface="Arial" panose="020B060402020202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pt-BR" dirty="0" smtClean="0">
                          <a:solidFill>
                            <a:srgbClr val="FF0000"/>
                          </a:solidFill>
                          <a:latin typeface="Arial" panose="020B0604020202020204" pitchFamily="34" charset="0"/>
                          <a:cs typeface="Arial" panose="020B0604020202020204" pitchFamily="34" charset="0"/>
                        </a:rPr>
                        <a:t>2048,97</a:t>
                      </a:r>
                      <a:endParaRPr lang="pt-BR" dirty="0">
                        <a:solidFill>
                          <a:srgbClr val="FF0000"/>
                        </a:solidFill>
                        <a:latin typeface="Arial" panose="020B0604020202020204" pitchFamily="34" charset="0"/>
                        <a:cs typeface="Arial" panose="020B060402020202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latinLnBrk="0" hangingPunct="1"/>
                      <a:r>
                        <a:rPr lang="pt-BR" sz="1800" kern="1200" dirty="0" smtClean="0">
                          <a:solidFill>
                            <a:srgbClr val="FF0000"/>
                          </a:solidFill>
                          <a:latin typeface="Arial" panose="020B0604020202020204" pitchFamily="34" charset="0"/>
                          <a:ea typeface="+mn-ea"/>
                          <a:cs typeface="Arial" panose="020B0604020202020204" pitchFamily="34" charset="0"/>
                        </a:rPr>
                        <a:t>2451,88</a:t>
                      </a:r>
                      <a:endParaRPr lang="pt-BR" sz="1800" kern="1200" dirty="0">
                        <a:solidFill>
                          <a:srgbClr val="FF0000"/>
                        </a:solidFill>
                        <a:latin typeface="Arial" panose="020B0604020202020204" pitchFamily="34" charset="0"/>
                        <a:ea typeface="+mn-ea"/>
                        <a:cs typeface="Arial" panose="020B060402020202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latinLnBrk="0" hangingPunct="1"/>
                      <a:r>
                        <a:rPr lang="pt-BR" sz="1800" kern="1200" dirty="0" smtClean="0">
                          <a:solidFill>
                            <a:srgbClr val="FF0000"/>
                          </a:solidFill>
                          <a:latin typeface="Arial" panose="020B0604020202020204" pitchFamily="34" charset="0"/>
                          <a:ea typeface="+mn-ea"/>
                          <a:cs typeface="Arial" panose="020B0604020202020204" pitchFamily="34" charset="0"/>
                        </a:rPr>
                        <a:t>2910,26</a:t>
                      </a:r>
                      <a:endParaRPr lang="pt-BR" sz="1800" kern="1200" dirty="0">
                        <a:solidFill>
                          <a:srgbClr val="FF0000"/>
                        </a:solidFill>
                        <a:latin typeface="Arial" panose="020B0604020202020204" pitchFamily="34" charset="0"/>
                        <a:ea typeface="+mn-ea"/>
                        <a:cs typeface="Arial" panose="020B060402020202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28600">
                <a:tc>
                  <a:txBody>
                    <a:bodyPr/>
                    <a:lstStyle/>
                    <a:p>
                      <a:pPr algn="ctr"/>
                      <a:r>
                        <a:rPr lang="pt-BR" dirty="0" smtClean="0">
                          <a:solidFill>
                            <a:srgbClr val="FF0000"/>
                          </a:solidFill>
                          <a:latin typeface="Arial" panose="020B0604020202020204" pitchFamily="34" charset="0"/>
                          <a:cs typeface="Arial" panose="020B0604020202020204" pitchFamily="34" charset="0"/>
                        </a:rPr>
                        <a:t>C</a:t>
                      </a:r>
                      <a:endParaRPr lang="pt-BR" dirty="0">
                        <a:solidFill>
                          <a:srgbClr val="FF0000"/>
                        </a:solidFill>
                        <a:latin typeface="Arial" panose="020B0604020202020204" pitchFamily="34" charset="0"/>
                        <a:cs typeface="Arial" panose="020B0604020202020204" pitchFamily="34" charset="0"/>
                      </a:endParaRPr>
                    </a:p>
                  </a:txBody>
                  <a:tcPr marL="36000" marR="36000" marT="36000" marB="36000"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t-BR" dirty="0" smtClean="0">
                          <a:solidFill>
                            <a:srgbClr val="FF0000"/>
                          </a:solidFill>
                          <a:latin typeface="Arial" panose="020B0604020202020204" pitchFamily="34" charset="0"/>
                          <a:cs typeface="Arial" panose="020B0604020202020204" pitchFamily="34" charset="0"/>
                        </a:rPr>
                        <a:t>230,170</a:t>
                      </a:r>
                      <a:endParaRPr lang="pt-BR" dirty="0">
                        <a:solidFill>
                          <a:srgbClr val="FF0000"/>
                        </a:solidFill>
                        <a:latin typeface="Arial" panose="020B0604020202020204" pitchFamily="34" charset="0"/>
                        <a:cs typeface="Arial" panose="020B0604020202020204" pitchFamily="34" charset="0"/>
                      </a:endParaRPr>
                    </a:p>
                  </a:txBody>
                  <a:tcPr marL="36000" marR="36000" marT="36000" marB="36000"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t-BR" dirty="0" smtClean="0">
                          <a:solidFill>
                            <a:srgbClr val="FF0000"/>
                          </a:solidFill>
                          <a:latin typeface="Arial" panose="020B0604020202020204" pitchFamily="34" charset="0"/>
                          <a:cs typeface="Arial" panose="020B0604020202020204" pitchFamily="34" charset="0"/>
                        </a:rPr>
                        <a:t>217,625</a:t>
                      </a:r>
                      <a:endParaRPr lang="pt-BR" dirty="0">
                        <a:solidFill>
                          <a:srgbClr val="FF0000"/>
                        </a:solidFill>
                        <a:latin typeface="Arial" panose="020B0604020202020204" pitchFamily="34" charset="0"/>
                        <a:cs typeface="Arial" panose="020B0604020202020204" pitchFamily="34" charset="0"/>
                      </a:endParaRPr>
                    </a:p>
                  </a:txBody>
                  <a:tcPr marL="36000" marR="36000" marT="36000" marB="36000"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t-BR" dirty="0" smtClean="0">
                          <a:solidFill>
                            <a:srgbClr val="FF0000"/>
                          </a:solidFill>
                          <a:latin typeface="Arial" panose="020B0604020202020204" pitchFamily="34" charset="0"/>
                          <a:cs typeface="Arial" panose="020B0604020202020204" pitchFamily="34" charset="0"/>
                        </a:rPr>
                        <a:t>273,150</a:t>
                      </a:r>
                      <a:endParaRPr lang="pt-BR" dirty="0">
                        <a:solidFill>
                          <a:srgbClr val="FF0000"/>
                        </a:solidFill>
                        <a:latin typeface="Arial" panose="020B0604020202020204" pitchFamily="34" charset="0"/>
                        <a:cs typeface="Arial" panose="020B0604020202020204" pitchFamily="34" charset="0"/>
                      </a:endParaRPr>
                    </a:p>
                  </a:txBody>
                  <a:tcPr marL="36000" marR="36000" marT="36000" marB="36000"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r>
                        <a:rPr lang="pt-BR" sz="1800" kern="1200" dirty="0" smtClean="0">
                          <a:solidFill>
                            <a:srgbClr val="FF0000"/>
                          </a:solidFill>
                          <a:latin typeface="Arial" panose="020B0604020202020204" pitchFamily="34" charset="0"/>
                          <a:ea typeface="+mn-ea"/>
                          <a:cs typeface="Arial" panose="020B0604020202020204" pitchFamily="34" charset="0"/>
                        </a:rPr>
                        <a:t>232,014</a:t>
                      </a:r>
                      <a:endParaRPr lang="pt-BR" sz="1800" kern="1200" dirty="0">
                        <a:solidFill>
                          <a:srgbClr val="FF0000"/>
                        </a:solidFill>
                        <a:latin typeface="Arial" panose="020B0604020202020204" pitchFamily="34" charset="0"/>
                        <a:ea typeface="+mn-ea"/>
                        <a:cs typeface="Arial" panose="020B0604020202020204" pitchFamily="34" charset="0"/>
                      </a:endParaRPr>
                    </a:p>
                  </a:txBody>
                  <a:tcPr marL="36000" marR="36000" marT="36000" marB="36000"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r>
                        <a:rPr lang="pt-BR" sz="1800" kern="1200" dirty="0" smtClean="0">
                          <a:solidFill>
                            <a:srgbClr val="FF0000"/>
                          </a:solidFill>
                          <a:latin typeface="Arial" panose="020B0604020202020204" pitchFamily="34" charset="0"/>
                          <a:ea typeface="+mn-ea"/>
                          <a:cs typeface="Arial" panose="020B0604020202020204" pitchFamily="34" charset="0"/>
                        </a:rPr>
                        <a:t>216,432</a:t>
                      </a:r>
                      <a:endParaRPr lang="pt-BR" sz="1800" kern="1200" dirty="0">
                        <a:solidFill>
                          <a:srgbClr val="FF0000"/>
                        </a:solidFill>
                        <a:latin typeface="Arial" panose="020B0604020202020204" pitchFamily="34" charset="0"/>
                        <a:ea typeface="+mn-ea"/>
                        <a:cs typeface="Arial" panose="020B0604020202020204" pitchFamily="34" charset="0"/>
                      </a:endParaRPr>
                    </a:p>
                  </a:txBody>
                  <a:tcPr marL="36000" marR="36000" marT="36000" marB="36000"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AlternateContent xmlns:mc="http://schemas.openxmlformats.org/markup-compatibility/2006" xmlns:a14="http://schemas.microsoft.com/office/drawing/2010/main">
        <mc:Choice Requires="a14">
          <p:graphicFrame>
            <p:nvGraphicFramePr>
              <p:cNvPr id="7" name="Tabela 6"/>
              <p:cNvGraphicFramePr>
                <a:graphicFrameLocks noGrp="1"/>
              </p:cNvGraphicFramePr>
              <p:nvPr>
                <p:extLst>
                  <p:ext uri="{D42A27DB-BD31-4B8C-83A1-F6EECF244321}">
                    <p14:modId xmlns:p14="http://schemas.microsoft.com/office/powerpoint/2010/main" val="3612305713"/>
                  </p:ext>
                </p:extLst>
              </p:nvPr>
            </p:nvGraphicFramePr>
            <p:xfrm>
              <a:off x="6248400" y="5257801"/>
              <a:ext cx="2743200" cy="1371599"/>
            </p:xfrm>
            <a:graphic>
              <a:graphicData uri="http://schemas.openxmlformats.org/drawingml/2006/table">
                <a:tbl>
                  <a:tblPr firstRow="1" bandRow="1">
                    <a:tableStyleId>{5940675A-B579-460E-94D1-54222C63F5DA}</a:tableStyleId>
                  </a:tblPr>
                  <a:tblGrid>
                    <a:gridCol w="1152144"/>
                    <a:gridCol w="603504"/>
                    <a:gridCol w="987552"/>
                  </a:tblGrid>
                  <a:tr h="6482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t-BR" dirty="0" smtClean="0">
                            <a:solidFill>
                              <a:srgbClr val="FF0000"/>
                            </a:solidFill>
                            <a:latin typeface="Arial" panose="020B0604020202020204" pitchFamily="34" charset="0"/>
                            <a:cs typeface="Arial" panose="020B0604020202020204" pitchFamily="34" charset="0"/>
                          </a:endParaRPr>
                        </a:p>
                      </a:txBody>
                      <a:tcPr marL="36000" marR="36000" marT="36000" marB="3600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pt-BR" b="0" i="1" smtClean="0">
                                      <a:solidFill>
                                        <a:srgbClr val="FF0000"/>
                                      </a:solidFill>
                                      <a:latin typeface="Cambria Math"/>
                                      <a:cs typeface="Arial" panose="020B0604020202020204" pitchFamily="34" charset="0"/>
                                    </a:rPr>
                                  </m:ctrlPr>
                                </m:sSubPr>
                                <m:e>
                                  <m:r>
                                    <a:rPr lang="pt-BR" b="0" i="1" smtClean="0">
                                      <a:solidFill>
                                        <a:srgbClr val="FF0000"/>
                                      </a:solidFill>
                                      <a:latin typeface="Cambria Math"/>
                                      <a:cs typeface="Arial" panose="020B0604020202020204" pitchFamily="34" charset="0"/>
                                    </a:rPr>
                                    <m:t>𝑇</m:t>
                                  </m:r>
                                </m:e>
                                <m:sub>
                                  <m:r>
                                    <a:rPr lang="pt-BR" b="0" i="1" smtClean="0">
                                      <a:solidFill>
                                        <a:srgbClr val="FF0000"/>
                                      </a:solidFill>
                                      <a:latin typeface="Cambria Math"/>
                                      <a:cs typeface="Arial" panose="020B0604020202020204" pitchFamily="34" charset="0"/>
                                    </a:rPr>
                                    <m:t>𝑚</m:t>
                                  </m:r>
                                </m:sub>
                              </m:sSub>
                            </m:oMath>
                          </a14:m>
                          <a:r>
                            <a:rPr lang="pt-BR" dirty="0" smtClean="0">
                              <a:solidFill>
                                <a:srgbClr val="FF0000"/>
                              </a:solidFill>
                              <a:latin typeface="Arial" panose="020B0604020202020204" pitchFamily="34" charset="0"/>
                              <a:cs typeface="Arial" panose="020B0604020202020204" pitchFamily="34" charset="0"/>
                            </a:rPr>
                            <a:t> / K</a:t>
                          </a:r>
                          <a:endParaRPr lang="pt-BR" dirty="0">
                            <a:solidFill>
                              <a:srgbClr val="FF0000"/>
                            </a:solidFill>
                            <a:latin typeface="Arial" panose="020B0604020202020204" pitchFamily="34" charset="0"/>
                            <a:cs typeface="Arial" panose="020B0604020202020204" pitchFamily="34" charset="0"/>
                          </a:endParaRPr>
                        </a:p>
                      </a:txBody>
                      <a:tcPr marL="36000" marR="36000" marT="36000" marB="3600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pt-BR" b="0" i="1" smtClean="0">
                                      <a:solidFill>
                                        <a:srgbClr val="FF0000"/>
                                      </a:solidFill>
                                      <a:latin typeface="Cambria Math"/>
                                      <a:cs typeface="Arial" panose="020B0604020202020204" pitchFamily="34" charset="0"/>
                                    </a:rPr>
                                  </m:ctrlPr>
                                </m:sSubPr>
                                <m:e>
                                  <m:r>
                                    <m:rPr>
                                      <m:sty m:val="p"/>
                                    </m:rPr>
                                    <a:rPr lang="pt-BR" b="0" i="0" smtClean="0">
                                      <a:solidFill>
                                        <a:srgbClr val="FF0000"/>
                                      </a:solidFill>
                                      <a:latin typeface="Cambria Math"/>
                                      <a:cs typeface="Arial" panose="020B0604020202020204" pitchFamily="34" charset="0"/>
                                    </a:rPr>
                                    <m:t>Δ</m:t>
                                  </m:r>
                                </m:e>
                                <m:sub>
                                  <m:r>
                                    <a:rPr lang="pt-BR" b="0" i="1" smtClean="0">
                                      <a:solidFill>
                                        <a:srgbClr val="FF0000"/>
                                      </a:solidFill>
                                      <a:latin typeface="Cambria Math"/>
                                      <a:cs typeface="Arial" panose="020B0604020202020204" pitchFamily="34" charset="0"/>
                                    </a:rPr>
                                    <m:t>𝑚</m:t>
                                  </m:r>
                                </m:sub>
                              </m:sSub>
                              <m:r>
                                <a:rPr lang="pt-BR" b="0" i="1" smtClean="0">
                                  <a:solidFill>
                                    <a:srgbClr val="FF0000"/>
                                  </a:solidFill>
                                  <a:latin typeface="Cambria Math"/>
                                  <a:cs typeface="Arial" panose="020B0604020202020204" pitchFamily="34" charset="0"/>
                                </a:rPr>
                                <m:t>𝐻</m:t>
                              </m:r>
                            </m:oMath>
                          </a14:m>
                          <a:r>
                            <a:rPr lang="pt-BR" dirty="0" smtClean="0">
                              <a:solidFill>
                                <a:srgbClr val="FF0000"/>
                              </a:solidFill>
                              <a:latin typeface="Arial" panose="020B0604020202020204" pitchFamily="34" charset="0"/>
                              <a:cs typeface="Arial" panose="020B0604020202020204" pitchFamily="34" charset="0"/>
                            </a:rPr>
                            <a:t> / kJ</a:t>
                          </a:r>
                          <a:r>
                            <a:rPr lang="pt-BR" baseline="30000" dirty="0" smtClean="0">
                              <a:solidFill>
                                <a:srgbClr val="FF0000"/>
                              </a:solidFill>
                              <a:latin typeface="Arial" panose="020B0604020202020204" pitchFamily="34" charset="0"/>
                              <a:cs typeface="Arial" panose="020B0604020202020204" pitchFamily="34" charset="0"/>
                            </a:rPr>
                            <a:t>.</a:t>
                          </a:r>
                          <a:r>
                            <a:rPr lang="pt-BR" dirty="0" smtClean="0">
                              <a:solidFill>
                                <a:srgbClr val="FF0000"/>
                              </a:solidFill>
                              <a:latin typeface="Arial" panose="020B0604020202020204" pitchFamily="34" charset="0"/>
                              <a:cs typeface="Arial" panose="020B0604020202020204" pitchFamily="34" charset="0"/>
                            </a:rPr>
                            <a:t>mol</a:t>
                          </a:r>
                          <a:r>
                            <a:rPr lang="pt-BR" baseline="30000" dirty="0" smtClean="0">
                              <a:solidFill>
                                <a:srgbClr val="FF0000"/>
                              </a:solidFill>
                              <a:latin typeface="Arial" panose="020B0604020202020204" pitchFamily="34" charset="0"/>
                              <a:cs typeface="Arial" panose="020B0604020202020204" pitchFamily="34" charset="0"/>
                            </a:rPr>
                            <a:t>-1</a:t>
                          </a:r>
                          <a:endParaRPr lang="pt-BR" baseline="30000" dirty="0">
                            <a:solidFill>
                              <a:srgbClr val="FF0000"/>
                            </a:solidFill>
                            <a:latin typeface="Arial" panose="020B0604020202020204" pitchFamily="34" charset="0"/>
                            <a:cs typeface="Arial" panose="020B0604020202020204" pitchFamily="34" charset="0"/>
                          </a:endParaRPr>
                        </a:p>
                      </a:txBody>
                      <a:tcPr marL="36000" marR="36000" marT="36000" marB="3600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r>
                  <a:tr h="361699">
                    <a:tc>
                      <a:txBody>
                        <a:bodyPr/>
                        <a:lstStyle/>
                        <a:p>
                          <a:pPr algn="ctr"/>
                          <a:r>
                            <a:rPr lang="pt-BR" sz="1800" dirty="0" smtClean="0">
                              <a:solidFill>
                                <a:srgbClr val="FF0000"/>
                              </a:solidFill>
                              <a:latin typeface="Arial" panose="020B0604020202020204" pitchFamily="34" charset="0"/>
                              <a:cs typeface="Arial" panose="020B0604020202020204" pitchFamily="34" charset="0"/>
                            </a:rPr>
                            <a:t>naftaleno </a:t>
                          </a:r>
                          <a:endParaRPr lang="pt-BR" dirty="0">
                            <a:solidFill>
                              <a:srgbClr val="FF0000"/>
                            </a:solidFill>
                            <a:latin typeface="Arial" panose="020B0604020202020204" pitchFamily="34" charset="0"/>
                            <a:cs typeface="Arial" panose="020B0604020202020204" pitchFamily="34" charset="0"/>
                          </a:endParaRPr>
                        </a:p>
                      </a:txBody>
                      <a:tcPr marL="36000" marR="36000" marT="36000" marB="36000" anchor="ct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pt-BR" dirty="0" smtClean="0">
                              <a:solidFill>
                                <a:srgbClr val="FF0000"/>
                              </a:solidFill>
                              <a:latin typeface="Arial" panose="020B0604020202020204" pitchFamily="34" charset="0"/>
                              <a:cs typeface="Arial" panose="020B0604020202020204" pitchFamily="34" charset="0"/>
                            </a:rPr>
                            <a:t>353</a:t>
                          </a:r>
                          <a:endParaRPr lang="pt-BR" dirty="0">
                            <a:solidFill>
                              <a:srgbClr val="FF0000"/>
                            </a:solidFill>
                            <a:latin typeface="Arial" panose="020B0604020202020204" pitchFamily="34" charset="0"/>
                            <a:cs typeface="Arial" panose="020B0604020202020204" pitchFamily="34" charset="0"/>
                          </a:endParaRPr>
                        </a:p>
                      </a:txBody>
                      <a:tcPr marL="36000" marR="36000" marT="36000" marB="36000" anchor="ct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pt-BR" dirty="0" smtClean="0">
                              <a:solidFill>
                                <a:srgbClr val="FF0000"/>
                              </a:solidFill>
                              <a:latin typeface="Arial" panose="020B0604020202020204" pitchFamily="34" charset="0"/>
                              <a:cs typeface="Arial" panose="020B0604020202020204" pitchFamily="34" charset="0"/>
                            </a:rPr>
                            <a:t>19</a:t>
                          </a:r>
                          <a:endParaRPr lang="pt-BR" dirty="0">
                            <a:solidFill>
                              <a:srgbClr val="FF0000"/>
                            </a:solidFill>
                            <a:latin typeface="Arial" panose="020B0604020202020204" pitchFamily="34" charset="0"/>
                            <a:cs typeface="Arial" panose="020B0604020202020204" pitchFamily="34" charset="0"/>
                          </a:endParaRPr>
                        </a:p>
                      </a:txBody>
                      <a:tcPr marL="36000" marR="36000" marT="36000" marB="36000" anchor="ct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r>
                  <a:tr h="361699">
                    <a:tc>
                      <a:txBody>
                        <a:bodyPr/>
                        <a:lstStyle/>
                        <a:p>
                          <a:pPr algn="ctr"/>
                          <a:r>
                            <a:rPr lang="pt-BR" sz="1800" dirty="0" err="1" smtClean="0">
                              <a:solidFill>
                                <a:srgbClr val="FF0000"/>
                              </a:solidFill>
                              <a:latin typeface="Arial" panose="020B0604020202020204" pitchFamily="34" charset="0"/>
                              <a:cs typeface="Arial" panose="020B0604020202020204" pitchFamily="34" charset="0"/>
                            </a:rPr>
                            <a:t>cicloexano</a:t>
                          </a:r>
                          <a:r>
                            <a:rPr lang="pt-BR" sz="1800" dirty="0" smtClean="0">
                              <a:solidFill>
                                <a:srgbClr val="FF0000"/>
                              </a:solidFill>
                              <a:latin typeface="Arial" panose="020B0604020202020204" pitchFamily="34" charset="0"/>
                              <a:cs typeface="Arial" panose="020B0604020202020204" pitchFamily="34" charset="0"/>
                            </a:rPr>
                            <a:t> </a:t>
                          </a:r>
                          <a:endParaRPr lang="pt-BR" baseline="30000" dirty="0">
                            <a:solidFill>
                              <a:srgbClr val="FF0000"/>
                            </a:solidFill>
                            <a:latin typeface="Arial" panose="020B0604020202020204" pitchFamily="34" charset="0"/>
                            <a:cs typeface="Arial" panose="020B0604020202020204" pitchFamily="34" charset="0"/>
                          </a:endParaRPr>
                        </a:p>
                      </a:txBody>
                      <a:tcPr marL="36000" marR="36000" marT="36000" marB="36000"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t-BR" dirty="0" smtClean="0">
                              <a:solidFill>
                                <a:srgbClr val="FF0000"/>
                              </a:solidFill>
                              <a:latin typeface="Arial" panose="020B0604020202020204" pitchFamily="34" charset="0"/>
                              <a:cs typeface="Arial" panose="020B0604020202020204" pitchFamily="34" charset="0"/>
                            </a:rPr>
                            <a:t>280</a:t>
                          </a:r>
                          <a:endParaRPr lang="pt-BR" dirty="0">
                            <a:solidFill>
                              <a:srgbClr val="FF0000"/>
                            </a:solidFill>
                            <a:latin typeface="Arial" panose="020B0604020202020204" pitchFamily="34" charset="0"/>
                            <a:cs typeface="Arial" panose="020B0604020202020204" pitchFamily="34" charset="0"/>
                          </a:endParaRPr>
                        </a:p>
                      </a:txBody>
                      <a:tcPr marL="36000" marR="36000" marT="36000" marB="36000"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t-BR" dirty="0" smtClean="0">
                              <a:solidFill>
                                <a:srgbClr val="FF0000"/>
                              </a:solidFill>
                              <a:latin typeface="Arial" panose="020B0604020202020204" pitchFamily="34" charset="0"/>
                              <a:cs typeface="Arial" panose="020B0604020202020204" pitchFamily="34" charset="0"/>
                            </a:rPr>
                            <a:t>3</a:t>
                          </a:r>
                          <a:endParaRPr lang="pt-BR" dirty="0">
                            <a:solidFill>
                              <a:srgbClr val="FF0000"/>
                            </a:solidFill>
                            <a:latin typeface="Arial" panose="020B0604020202020204" pitchFamily="34" charset="0"/>
                            <a:cs typeface="Arial" panose="020B0604020202020204" pitchFamily="34" charset="0"/>
                          </a:endParaRPr>
                        </a:p>
                      </a:txBody>
                      <a:tcPr marL="36000" marR="36000" marT="36000" marB="36000"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Choice>
        <mc:Fallback xmlns="">
          <p:graphicFrame>
            <p:nvGraphicFramePr>
              <p:cNvPr id="7" name="Tabela 6"/>
              <p:cNvGraphicFramePr>
                <a:graphicFrameLocks noGrp="1"/>
              </p:cNvGraphicFramePr>
              <p:nvPr>
                <p:extLst>
                  <p:ext uri="{D42A27DB-BD31-4B8C-83A1-F6EECF244321}">
                    <p14:modId xmlns:p14="http://schemas.microsoft.com/office/powerpoint/2010/main" val="3612305713"/>
                  </p:ext>
                </p:extLst>
              </p:nvPr>
            </p:nvGraphicFramePr>
            <p:xfrm>
              <a:off x="6248400" y="5257801"/>
              <a:ext cx="2743200" cy="1371599"/>
            </p:xfrm>
            <a:graphic>
              <a:graphicData uri="http://schemas.openxmlformats.org/drawingml/2006/table">
                <a:tbl>
                  <a:tblPr firstRow="1" bandRow="1">
                    <a:tableStyleId>{5940675A-B579-460E-94D1-54222C63F5DA}</a:tableStyleId>
                  </a:tblPr>
                  <a:tblGrid>
                    <a:gridCol w="1152144"/>
                    <a:gridCol w="603504"/>
                    <a:gridCol w="987552"/>
                  </a:tblGrid>
                  <a:tr h="6482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t-BR" dirty="0" smtClean="0">
                            <a:solidFill>
                              <a:srgbClr val="FF0000"/>
                            </a:solidFill>
                            <a:latin typeface="Arial" panose="020B0604020202020204" pitchFamily="34" charset="0"/>
                            <a:cs typeface="Arial" panose="020B0604020202020204" pitchFamily="34" charset="0"/>
                          </a:endParaRPr>
                        </a:p>
                      </a:txBody>
                      <a:tcPr marL="36000" marR="36000" marT="36000" marB="3600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pt-BR"/>
                        </a:p>
                      </a:txBody>
                      <a:tcPr marL="36000" marR="36000" marT="36000" marB="3600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blipFill rotWithShape="1">
                          <a:blip r:embed="rId3"/>
                          <a:stretch>
                            <a:fillRect l="-190909" t="-4717" r="-163636" b="-127358"/>
                          </a:stretch>
                        </a:blipFill>
                      </a:tcPr>
                    </a:tc>
                    <a:tc>
                      <a:txBody>
                        <a:bodyPr/>
                        <a:lstStyle/>
                        <a:p>
                          <a:endParaRPr lang="pt-BR"/>
                        </a:p>
                      </a:txBody>
                      <a:tcPr marL="36000" marR="36000" marT="36000" marB="3600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blipFill rotWithShape="1">
                          <a:blip r:embed="rId3"/>
                          <a:stretch>
                            <a:fillRect l="-177778" t="-4717" b="-127358"/>
                          </a:stretch>
                        </a:blipFill>
                      </a:tcPr>
                    </a:tc>
                  </a:tr>
                  <a:tr h="361699">
                    <a:tc>
                      <a:txBody>
                        <a:bodyPr/>
                        <a:lstStyle/>
                        <a:p>
                          <a:pPr algn="ctr"/>
                          <a:r>
                            <a:rPr lang="pt-BR" sz="1800" dirty="0" smtClean="0">
                              <a:solidFill>
                                <a:srgbClr val="FF0000"/>
                              </a:solidFill>
                              <a:latin typeface="Arial" panose="020B0604020202020204" pitchFamily="34" charset="0"/>
                              <a:cs typeface="Arial" panose="020B0604020202020204" pitchFamily="34" charset="0"/>
                            </a:rPr>
                            <a:t>naftaleno </a:t>
                          </a:r>
                          <a:endParaRPr lang="pt-BR" dirty="0">
                            <a:solidFill>
                              <a:srgbClr val="FF0000"/>
                            </a:solidFill>
                            <a:latin typeface="Arial" panose="020B0604020202020204" pitchFamily="34" charset="0"/>
                            <a:cs typeface="Arial" panose="020B0604020202020204" pitchFamily="34" charset="0"/>
                          </a:endParaRPr>
                        </a:p>
                      </a:txBody>
                      <a:tcPr marL="36000" marR="36000" marT="36000" marB="36000" anchor="ct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pt-BR" dirty="0" smtClean="0">
                              <a:solidFill>
                                <a:srgbClr val="FF0000"/>
                              </a:solidFill>
                              <a:latin typeface="Arial" panose="020B0604020202020204" pitchFamily="34" charset="0"/>
                              <a:cs typeface="Arial" panose="020B0604020202020204" pitchFamily="34" charset="0"/>
                            </a:rPr>
                            <a:t>353</a:t>
                          </a:r>
                          <a:endParaRPr lang="pt-BR" dirty="0">
                            <a:solidFill>
                              <a:srgbClr val="FF0000"/>
                            </a:solidFill>
                            <a:latin typeface="Arial" panose="020B0604020202020204" pitchFamily="34" charset="0"/>
                            <a:cs typeface="Arial" panose="020B0604020202020204" pitchFamily="34" charset="0"/>
                          </a:endParaRPr>
                        </a:p>
                      </a:txBody>
                      <a:tcPr marL="36000" marR="36000" marT="36000" marB="36000" anchor="ct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pt-BR" dirty="0" smtClean="0">
                              <a:solidFill>
                                <a:srgbClr val="FF0000"/>
                              </a:solidFill>
                              <a:latin typeface="Arial" panose="020B0604020202020204" pitchFamily="34" charset="0"/>
                              <a:cs typeface="Arial" panose="020B0604020202020204" pitchFamily="34" charset="0"/>
                            </a:rPr>
                            <a:t>19</a:t>
                          </a:r>
                          <a:endParaRPr lang="pt-BR" dirty="0">
                            <a:solidFill>
                              <a:srgbClr val="FF0000"/>
                            </a:solidFill>
                            <a:latin typeface="Arial" panose="020B0604020202020204" pitchFamily="34" charset="0"/>
                            <a:cs typeface="Arial" panose="020B0604020202020204" pitchFamily="34" charset="0"/>
                          </a:endParaRPr>
                        </a:p>
                      </a:txBody>
                      <a:tcPr marL="36000" marR="36000" marT="36000" marB="36000" anchor="ct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r>
                  <a:tr h="361699">
                    <a:tc>
                      <a:txBody>
                        <a:bodyPr/>
                        <a:lstStyle/>
                        <a:p>
                          <a:pPr algn="ctr"/>
                          <a:r>
                            <a:rPr lang="pt-BR" sz="1800" dirty="0" err="1" smtClean="0">
                              <a:solidFill>
                                <a:srgbClr val="FF0000"/>
                              </a:solidFill>
                              <a:latin typeface="Arial" panose="020B0604020202020204" pitchFamily="34" charset="0"/>
                              <a:cs typeface="Arial" panose="020B0604020202020204" pitchFamily="34" charset="0"/>
                            </a:rPr>
                            <a:t>cicloexano</a:t>
                          </a:r>
                          <a:r>
                            <a:rPr lang="pt-BR" sz="1800" dirty="0" smtClean="0">
                              <a:solidFill>
                                <a:srgbClr val="FF0000"/>
                              </a:solidFill>
                              <a:latin typeface="Arial" panose="020B0604020202020204" pitchFamily="34" charset="0"/>
                              <a:cs typeface="Arial" panose="020B0604020202020204" pitchFamily="34" charset="0"/>
                            </a:rPr>
                            <a:t> </a:t>
                          </a:r>
                          <a:endParaRPr lang="pt-BR" baseline="30000" dirty="0">
                            <a:solidFill>
                              <a:srgbClr val="FF0000"/>
                            </a:solidFill>
                            <a:latin typeface="Arial" panose="020B0604020202020204" pitchFamily="34" charset="0"/>
                            <a:cs typeface="Arial" panose="020B0604020202020204" pitchFamily="34" charset="0"/>
                          </a:endParaRPr>
                        </a:p>
                      </a:txBody>
                      <a:tcPr marL="36000" marR="36000" marT="36000" marB="36000"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t-BR" dirty="0" smtClean="0">
                              <a:solidFill>
                                <a:srgbClr val="FF0000"/>
                              </a:solidFill>
                              <a:latin typeface="Arial" panose="020B0604020202020204" pitchFamily="34" charset="0"/>
                              <a:cs typeface="Arial" panose="020B0604020202020204" pitchFamily="34" charset="0"/>
                            </a:rPr>
                            <a:t>280</a:t>
                          </a:r>
                          <a:endParaRPr lang="pt-BR" dirty="0">
                            <a:solidFill>
                              <a:srgbClr val="FF0000"/>
                            </a:solidFill>
                            <a:latin typeface="Arial" panose="020B0604020202020204" pitchFamily="34" charset="0"/>
                            <a:cs typeface="Arial" panose="020B0604020202020204" pitchFamily="34" charset="0"/>
                          </a:endParaRPr>
                        </a:p>
                      </a:txBody>
                      <a:tcPr marL="36000" marR="36000" marT="36000" marB="36000"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t-BR" dirty="0" smtClean="0">
                              <a:solidFill>
                                <a:srgbClr val="FF0000"/>
                              </a:solidFill>
                              <a:latin typeface="Arial" panose="020B0604020202020204" pitchFamily="34" charset="0"/>
                              <a:cs typeface="Arial" panose="020B0604020202020204" pitchFamily="34" charset="0"/>
                            </a:rPr>
                            <a:t>3</a:t>
                          </a:r>
                          <a:endParaRPr lang="pt-BR" dirty="0">
                            <a:solidFill>
                              <a:srgbClr val="FF0000"/>
                            </a:solidFill>
                            <a:latin typeface="Arial" panose="020B0604020202020204" pitchFamily="34" charset="0"/>
                            <a:cs typeface="Arial" panose="020B0604020202020204" pitchFamily="34" charset="0"/>
                          </a:endParaRPr>
                        </a:p>
                      </a:txBody>
                      <a:tcPr marL="36000" marR="36000" marT="36000" marB="36000"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Fallback>
      </mc:AlternateContent>
    </p:spTree>
    <p:extLst>
      <p:ext uri="{BB962C8B-B14F-4D97-AF65-F5344CB8AC3E}">
        <p14:creationId xmlns:p14="http://schemas.microsoft.com/office/powerpoint/2010/main" val="1950082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152400" y="76200"/>
            <a:ext cx="8839200" cy="609600"/>
          </a:xfrm>
        </p:spPr>
        <p:txBody>
          <a:bodyPr lIns="0" tIns="0" rIns="0" bIns="0"/>
          <a:lstStyle/>
          <a:p>
            <a:pPr eaLnBrk="1" hangingPunct="1"/>
            <a:r>
              <a:rPr lang="pt-BR" altLang="pt-BR" sz="2800" dirty="0" smtClean="0">
                <a:solidFill>
                  <a:srgbClr val="008E18"/>
                </a:solidFill>
                <a:latin typeface="Arial" charset="0"/>
              </a:rPr>
              <a:t>ELV em alta pressão</a:t>
            </a:r>
          </a:p>
        </p:txBody>
      </p:sp>
      <p:sp>
        <p:nvSpPr>
          <p:cNvPr id="19461" name="Rectangle 11"/>
          <p:cNvSpPr>
            <a:spLocks noChangeArrowheads="1"/>
          </p:cNvSpPr>
          <p:nvPr/>
        </p:nvSpPr>
        <p:spPr bwMode="auto">
          <a:xfrm>
            <a:off x="76200" y="762000"/>
            <a:ext cx="43434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numCol="1" anchor="t" anchorCtr="0"/>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just" eaLnBrk="1" hangingPunct="1"/>
            <a:r>
              <a:rPr lang="pt-BR" altLang="pt-BR" sz="2800" b="0" dirty="0" smtClean="0">
                <a:solidFill>
                  <a:srgbClr val="0000FF"/>
                </a:solidFill>
                <a:latin typeface="Arial" charset="0"/>
              </a:rPr>
              <a:t>Ao lado encontra-se um diagrama P </a:t>
            </a:r>
            <a:r>
              <a:rPr lang="pt-BR" altLang="pt-BR" sz="2800" b="0" dirty="0" err="1" smtClean="0">
                <a:solidFill>
                  <a:srgbClr val="0000FF"/>
                </a:solidFill>
                <a:latin typeface="Arial" charset="0"/>
              </a:rPr>
              <a:t>vs</a:t>
            </a:r>
            <a:r>
              <a:rPr lang="pt-BR" altLang="pt-BR" sz="2800" b="0" dirty="0" smtClean="0">
                <a:solidFill>
                  <a:srgbClr val="0000FF"/>
                </a:solidFill>
                <a:latin typeface="Arial" charset="0"/>
              </a:rPr>
              <a:t> T para misturas, incluindo os puros com pontos críticos C</a:t>
            </a:r>
            <a:r>
              <a:rPr lang="pt-BR" altLang="pt-BR" sz="2800" b="0" baseline="-25000" dirty="0" smtClean="0">
                <a:solidFill>
                  <a:srgbClr val="0000FF"/>
                </a:solidFill>
                <a:latin typeface="Arial" charset="0"/>
              </a:rPr>
              <a:t>1</a:t>
            </a:r>
            <a:r>
              <a:rPr lang="pt-BR" altLang="pt-BR" sz="2800" b="0" dirty="0" smtClean="0">
                <a:solidFill>
                  <a:srgbClr val="0000FF"/>
                </a:solidFill>
                <a:latin typeface="Arial" charset="0"/>
              </a:rPr>
              <a:t> e C</a:t>
            </a:r>
            <a:r>
              <a:rPr lang="pt-BR" altLang="pt-BR" sz="2800" b="0" baseline="-25000" dirty="0" smtClean="0">
                <a:solidFill>
                  <a:srgbClr val="0000FF"/>
                </a:solidFill>
                <a:latin typeface="Arial" charset="0"/>
              </a:rPr>
              <a:t>2</a:t>
            </a:r>
            <a:r>
              <a:rPr lang="pt-BR" altLang="pt-BR" sz="2800" b="0" dirty="0" smtClean="0">
                <a:solidFill>
                  <a:srgbClr val="0000FF"/>
                </a:solidFill>
                <a:latin typeface="Arial" charset="0"/>
              </a:rPr>
              <a:t>. Também são apresentadas as curvas de bolha (contínuas) e orvalho (tracejadas) de três misturas, sendo que tais curvas encontram-se no ponto crítico de cada mistura (pontos sobre o lugar geométrico dos pontos críticos.</a:t>
            </a:r>
          </a:p>
          <a:p>
            <a:pPr algn="just" eaLnBrk="1" hangingPunct="1"/>
            <a:endParaRPr lang="pt-BR" altLang="pt-BR" sz="2800" b="0" dirty="0" smtClean="0">
              <a:solidFill>
                <a:srgbClr val="0000FF"/>
              </a:solidFill>
              <a:latin typeface="Arial" charset="0"/>
            </a:endParaRPr>
          </a:p>
        </p:txBody>
      </p:sp>
      <p:pic>
        <p:nvPicPr>
          <p:cNvPr id="6" name="Picture 3" descr="Figure10"/>
          <p:cNvPicPr>
            <a:picLocks noChangeAspect="1" noChangeArrowheads="1"/>
          </p:cNvPicPr>
          <p:nvPr/>
        </p:nvPicPr>
        <p:blipFill rotWithShape="1">
          <a:blip r:embed="rId2">
            <a:extLst>
              <a:ext uri="{28A0092B-C50C-407E-A947-70E740481C1C}">
                <a14:useLocalDpi xmlns:a14="http://schemas.microsoft.com/office/drawing/2010/main" val="0"/>
              </a:ext>
            </a:extLst>
          </a:blip>
          <a:srcRect l="2494" t="2582" r="4906" b="24877"/>
          <a:stretch/>
        </p:blipFill>
        <p:spPr bwMode="auto">
          <a:xfrm>
            <a:off x="4572000" y="1143000"/>
            <a:ext cx="4517408"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36464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152400" y="76200"/>
            <a:ext cx="8839200" cy="609600"/>
          </a:xfrm>
        </p:spPr>
        <p:txBody>
          <a:bodyPr lIns="0" tIns="0" rIns="0" bIns="0"/>
          <a:lstStyle/>
          <a:p>
            <a:pPr eaLnBrk="1" hangingPunct="1"/>
            <a:r>
              <a:rPr lang="pt-BR" altLang="pt-BR" sz="2800" dirty="0" smtClean="0">
                <a:solidFill>
                  <a:srgbClr val="008E18"/>
                </a:solidFill>
                <a:latin typeface="Arial" charset="0"/>
              </a:rPr>
              <a:t>ELV em alta pressão - continuação</a:t>
            </a:r>
          </a:p>
        </p:txBody>
      </p:sp>
      <p:sp>
        <p:nvSpPr>
          <p:cNvPr id="19461" name="Rectangle 11"/>
          <p:cNvSpPr>
            <a:spLocks noChangeArrowheads="1"/>
          </p:cNvSpPr>
          <p:nvPr/>
        </p:nvSpPr>
        <p:spPr bwMode="auto">
          <a:xfrm>
            <a:off x="76200" y="838200"/>
            <a:ext cx="8915400" cy="953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numCol="1" anchor="t" anchorCtr="0"/>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just" eaLnBrk="1" hangingPunct="1"/>
            <a:r>
              <a:rPr lang="pt-BR" altLang="pt-BR" sz="2800" b="0" dirty="0" smtClean="0">
                <a:solidFill>
                  <a:srgbClr val="0000FF"/>
                </a:solidFill>
                <a:latin typeface="Arial" charset="0"/>
              </a:rPr>
              <a:t>Temperatura ou pressão escolhidas pode estar acima da crítica de um componente, ou até dos dois.</a:t>
            </a:r>
          </a:p>
          <a:p>
            <a:pPr algn="just" eaLnBrk="1" hangingPunct="1"/>
            <a:endParaRPr lang="pt-BR" altLang="pt-BR" sz="2800" b="0" dirty="0" smtClean="0">
              <a:solidFill>
                <a:srgbClr val="0000FF"/>
              </a:solidFill>
              <a:latin typeface="Arial" charset="0"/>
            </a:endParaRPr>
          </a:p>
        </p:txBody>
      </p:sp>
      <p:pic>
        <p:nvPicPr>
          <p:cNvPr id="5" name="Picture 3" descr="Figure10"/>
          <p:cNvPicPr>
            <a:picLocks noChangeAspect="1" noChangeArrowheads="1"/>
          </p:cNvPicPr>
          <p:nvPr/>
        </p:nvPicPr>
        <p:blipFill rotWithShape="1">
          <a:blip r:embed="rId2">
            <a:extLst>
              <a:ext uri="{28A0092B-C50C-407E-A947-70E740481C1C}">
                <a14:useLocalDpi xmlns:a14="http://schemas.microsoft.com/office/drawing/2010/main" val="0"/>
              </a:ext>
            </a:extLst>
          </a:blip>
          <a:srcRect l="2817" t="1868" r="3460" b="16666"/>
          <a:stretch/>
        </p:blipFill>
        <p:spPr bwMode="auto">
          <a:xfrm>
            <a:off x="1009935" y="1791595"/>
            <a:ext cx="7295865" cy="4982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84091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152400" y="76200"/>
            <a:ext cx="8839200" cy="609600"/>
          </a:xfrm>
        </p:spPr>
        <p:txBody>
          <a:bodyPr lIns="0" tIns="0" rIns="0" bIns="0"/>
          <a:lstStyle/>
          <a:p>
            <a:pPr eaLnBrk="1" hangingPunct="1"/>
            <a:r>
              <a:rPr lang="pt-BR" altLang="pt-BR" sz="2800" dirty="0" smtClean="0">
                <a:solidFill>
                  <a:srgbClr val="008E18"/>
                </a:solidFill>
                <a:latin typeface="Arial" charset="0"/>
              </a:rPr>
              <a:t>ELV em alta pressão - continuação</a:t>
            </a:r>
          </a:p>
        </p:txBody>
      </p:sp>
      <p:sp>
        <p:nvSpPr>
          <p:cNvPr id="19461" name="Rectangle 11"/>
          <p:cNvSpPr>
            <a:spLocks noChangeArrowheads="1"/>
          </p:cNvSpPr>
          <p:nvPr/>
        </p:nvSpPr>
        <p:spPr bwMode="auto">
          <a:xfrm>
            <a:off x="76200" y="1066800"/>
            <a:ext cx="4038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numCol="1" anchor="t" anchorCtr="0"/>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just" eaLnBrk="1" hangingPunct="1"/>
            <a:r>
              <a:rPr lang="pt-BR" altLang="pt-BR" sz="2800" b="0" dirty="0" smtClean="0">
                <a:solidFill>
                  <a:srgbClr val="0000FF"/>
                </a:solidFill>
                <a:latin typeface="Arial" charset="0"/>
              </a:rPr>
              <a:t>Assim, no diagrama y</a:t>
            </a:r>
            <a:r>
              <a:rPr lang="pt-BR" altLang="pt-BR" sz="2800" b="0" baseline="-25000" dirty="0" smtClean="0">
                <a:solidFill>
                  <a:srgbClr val="0000FF"/>
                </a:solidFill>
                <a:latin typeface="Arial" charset="0"/>
              </a:rPr>
              <a:t>1</a:t>
            </a:r>
            <a:r>
              <a:rPr lang="pt-BR" altLang="pt-BR" sz="2800" b="0" dirty="0" smtClean="0">
                <a:solidFill>
                  <a:srgbClr val="0000FF"/>
                </a:solidFill>
                <a:latin typeface="Arial" charset="0"/>
              </a:rPr>
              <a:t> </a:t>
            </a:r>
            <a:r>
              <a:rPr lang="pt-BR" altLang="pt-BR" sz="2800" b="0" dirty="0" err="1" smtClean="0">
                <a:solidFill>
                  <a:srgbClr val="0000FF"/>
                </a:solidFill>
                <a:latin typeface="Arial" charset="0"/>
              </a:rPr>
              <a:t>vs</a:t>
            </a:r>
            <a:r>
              <a:rPr lang="pt-BR" altLang="pt-BR" sz="2800" b="0" dirty="0" smtClean="0">
                <a:solidFill>
                  <a:srgbClr val="0000FF"/>
                </a:solidFill>
                <a:latin typeface="Arial" charset="0"/>
              </a:rPr>
              <a:t> x</a:t>
            </a:r>
            <a:r>
              <a:rPr lang="pt-BR" altLang="pt-BR" sz="2800" b="0" baseline="-25000" dirty="0" smtClean="0">
                <a:solidFill>
                  <a:srgbClr val="0000FF"/>
                </a:solidFill>
                <a:latin typeface="Arial" charset="0"/>
              </a:rPr>
              <a:t>1</a:t>
            </a:r>
            <a:r>
              <a:rPr lang="pt-BR" altLang="pt-BR" sz="2800" b="0" dirty="0" smtClean="0">
                <a:solidFill>
                  <a:srgbClr val="0000FF"/>
                </a:solidFill>
                <a:latin typeface="Arial" charset="0"/>
              </a:rPr>
              <a:t> ocorrem os pontos críticos de mistura, que estão sobre a linha diagonal de referência. Mas a curva não atravessa a linha.</a:t>
            </a:r>
          </a:p>
          <a:p>
            <a:pPr algn="just" eaLnBrk="1" hangingPunct="1"/>
            <a:r>
              <a:rPr lang="pt-BR" altLang="pt-BR" sz="2800" b="0" dirty="0" smtClean="0">
                <a:solidFill>
                  <a:srgbClr val="0000FF"/>
                </a:solidFill>
                <a:latin typeface="Arial" charset="0"/>
              </a:rPr>
              <a:t>No par de maior temperatura e pressão para esse equilíbrio, a curva torna-se um ponto.</a:t>
            </a:r>
          </a:p>
        </p:txBody>
      </p:sp>
      <p:pic>
        <p:nvPicPr>
          <p:cNvPr id="6" name="Picture 3" descr="Figure10"/>
          <p:cNvPicPr>
            <a:picLocks noChangeAspect="1" noChangeArrowheads="1"/>
          </p:cNvPicPr>
          <p:nvPr/>
        </p:nvPicPr>
        <p:blipFill rotWithShape="1">
          <a:blip r:embed="rId2">
            <a:extLst>
              <a:ext uri="{28A0092B-C50C-407E-A947-70E740481C1C}">
                <a14:useLocalDpi xmlns:a14="http://schemas.microsoft.com/office/drawing/2010/main" val="0"/>
              </a:ext>
            </a:extLst>
          </a:blip>
          <a:srcRect l="16057" t="1721" r="15615" b="13048"/>
          <a:stretch/>
        </p:blipFill>
        <p:spPr bwMode="auto">
          <a:xfrm>
            <a:off x="4225524" y="1155673"/>
            <a:ext cx="4842276" cy="4635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75932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152400" y="76200"/>
            <a:ext cx="8839200" cy="609600"/>
          </a:xfrm>
        </p:spPr>
        <p:txBody>
          <a:bodyPr lIns="0" tIns="0" rIns="0" bIns="0"/>
          <a:lstStyle/>
          <a:p>
            <a:pPr eaLnBrk="1" hangingPunct="1"/>
            <a:r>
              <a:rPr lang="pt-BR" altLang="pt-BR" sz="2800" dirty="0" smtClean="0">
                <a:solidFill>
                  <a:srgbClr val="008E18"/>
                </a:solidFill>
                <a:latin typeface="Arial" charset="0"/>
              </a:rPr>
              <a:t>ELV em alta pressão - continuação</a:t>
            </a:r>
          </a:p>
        </p:txBody>
      </p:sp>
      <p:sp>
        <p:nvSpPr>
          <p:cNvPr id="19461" name="Rectangle 11"/>
          <p:cNvSpPr>
            <a:spLocks noChangeArrowheads="1"/>
          </p:cNvSpPr>
          <p:nvPr/>
        </p:nvSpPr>
        <p:spPr bwMode="auto">
          <a:xfrm>
            <a:off x="76200" y="838200"/>
            <a:ext cx="33528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numCol="1" anchor="t" anchorCtr="0"/>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r>
              <a:rPr lang="pt-BR" altLang="pt-BR" sz="2800" b="0" dirty="0" smtClean="0">
                <a:solidFill>
                  <a:srgbClr val="FF0000"/>
                </a:solidFill>
                <a:latin typeface="Arial" charset="0"/>
              </a:rPr>
              <a:t>Ao lado a representação tridimensional do ELV binário incluindo a região crítica da mistura.</a:t>
            </a:r>
          </a:p>
          <a:p>
            <a:pPr algn="ctr" eaLnBrk="1" hangingPunct="1"/>
            <a:r>
              <a:rPr lang="pt-BR" altLang="pt-BR" sz="2800" b="0" dirty="0" smtClean="0">
                <a:solidFill>
                  <a:srgbClr val="FF0000"/>
                </a:solidFill>
                <a:latin typeface="Arial" charset="0"/>
              </a:rPr>
              <a:t>É possível fazer cortes bidimensionais e resgatar os gráficos que vimos revendo.</a:t>
            </a:r>
          </a:p>
        </p:txBody>
      </p:sp>
      <p:pic>
        <p:nvPicPr>
          <p:cNvPr id="6" name="Picture 3" descr="Figure10"/>
          <p:cNvPicPr>
            <a:picLocks noChangeAspect="1" noChangeArrowheads="1"/>
          </p:cNvPicPr>
          <p:nvPr/>
        </p:nvPicPr>
        <p:blipFill rotWithShape="1">
          <a:blip r:embed="rId2">
            <a:extLst>
              <a:ext uri="{28A0092B-C50C-407E-A947-70E740481C1C}">
                <a14:useLocalDpi xmlns:a14="http://schemas.microsoft.com/office/drawing/2010/main" val="0"/>
              </a:ext>
            </a:extLst>
          </a:blip>
          <a:srcRect l="2212" t="1988" r="2238" b="11520"/>
          <a:stretch/>
        </p:blipFill>
        <p:spPr bwMode="auto">
          <a:xfrm>
            <a:off x="3690582" y="823415"/>
            <a:ext cx="5377218" cy="5882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66050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152400" y="76200"/>
            <a:ext cx="8839200" cy="609600"/>
          </a:xfrm>
        </p:spPr>
        <p:txBody>
          <a:bodyPr lIns="0" tIns="0" rIns="0" bIns="0"/>
          <a:lstStyle/>
          <a:p>
            <a:pPr eaLnBrk="1" hangingPunct="1"/>
            <a:r>
              <a:rPr lang="pt-BR" altLang="pt-BR" sz="2800" dirty="0" smtClean="0">
                <a:solidFill>
                  <a:srgbClr val="008E18"/>
                </a:solidFill>
                <a:latin typeface="Arial" charset="0"/>
              </a:rPr>
              <a:t>ELV em alta pressão – Condensação Retrógrada</a:t>
            </a:r>
          </a:p>
        </p:txBody>
      </p:sp>
      <p:sp>
        <p:nvSpPr>
          <p:cNvPr id="19461" name="Rectangle 11"/>
          <p:cNvSpPr>
            <a:spLocks noChangeArrowheads="1"/>
          </p:cNvSpPr>
          <p:nvPr/>
        </p:nvSpPr>
        <p:spPr bwMode="auto">
          <a:xfrm>
            <a:off x="76200" y="685800"/>
            <a:ext cx="42672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numCol="1" anchor="t" anchorCtr="0"/>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just" eaLnBrk="1" hangingPunct="1"/>
            <a:r>
              <a:rPr lang="pt-BR" altLang="pt-BR" sz="2800" b="0" dirty="0" smtClean="0">
                <a:solidFill>
                  <a:srgbClr val="0000FF"/>
                </a:solidFill>
                <a:latin typeface="Arial" charset="0"/>
              </a:rPr>
              <a:t>Em alta pressão, vapor pode ser um bom solvente, e quanto maior a pressão, mais líquido ele solubiliza. Logo, ao aumentar P em T e </a:t>
            </a:r>
            <a:r>
              <a:rPr lang="pt-BR" altLang="pt-BR" sz="2800" b="0" u="sng" dirty="0" smtClean="0">
                <a:solidFill>
                  <a:srgbClr val="0000FF"/>
                </a:solidFill>
                <a:latin typeface="Arial" charset="0"/>
              </a:rPr>
              <a:t>z</a:t>
            </a:r>
            <a:r>
              <a:rPr lang="pt-BR" altLang="pt-BR" sz="2800" b="0" dirty="0" smtClean="0">
                <a:solidFill>
                  <a:srgbClr val="0000FF"/>
                </a:solidFill>
                <a:latin typeface="Arial" charset="0"/>
              </a:rPr>
              <a:t> constantes, em alta P há mais vaporização de líquido que condensação de vapor. Isso leva à Condensação Retrógrada.</a:t>
            </a:r>
          </a:p>
        </p:txBody>
      </p:sp>
      <p:pic>
        <p:nvPicPr>
          <p:cNvPr id="5" name="Picture 3" descr="Figure10"/>
          <p:cNvPicPr>
            <a:picLocks noChangeAspect="1" noChangeArrowheads="1"/>
          </p:cNvPicPr>
          <p:nvPr/>
        </p:nvPicPr>
        <p:blipFill rotWithShape="1">
          <a:blip r:embed="rId2">
            <a:extLst>
              <a:ext uri="{28A0092B-C50C-407E-A947-70E740481C1C}">
                <a14:useLocalDpi xmlns:a14="http://schemas.microsoft.com/office/drawing/2010/main" val="0"/>
              </a:ext>
            </a:extLst>
          </a:blip>
          <a:srcRect l="2886" t="2991" r="5073" b="18162"/>
          <a:stretch/>
        </p:blipFill>
        <p:spPr bwMode="auto">
          <a:xfrm>
            <a:off x="4487657" y="685800"/>
            <a:ext cx="4571044" cy="473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11"/>
          <p:cNvSpPr>
            <a:spLocks noChangeArrowheads="1"/>
          </p:cNvSpPr>
          <p:nvPr/>
        </p:nvSpPr>
        <p:spPr bwMode="auto">
          <a:xfrm>
            <a:off x="76200" y="5486400"/>
            <a:ext cx="8915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numCol="1" anchor="t" anchorCtr="0"/>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just" eaLnBrk="1" hangingPunct="1"/>
            <a:r>
              <a:rPr lang="pt-BR" altLang="pt-BR" sz="2800" b="0" dirty="0" smtClean="0">
                <a:solidFill>
                  <a:srgbClr val="FF0000"/>
                </a:solidFill>
                <a:latin typeface="Arial" charset="0"/>
              </a:rPr>
              <a:t>Na </a:t>
            </a:r>
            <a:r>
              <a:rPr lang="pt-BR" altLang="pt-BR" sz="2800" b="0" u="sng" dirty="0" smtClean="0">
                <a:solidFill>
                  <a:srgbClr val="FF0000"/>
                </a:solidFill>
                <a:latin typeface="Arial" charset="0"/>
              </a:rPr>
              <a:t>z</a:t>
            </a:r>
            <a:r>
              <a:rPr lang="pt-BR" altLang="pt-BR" sz="2800" b="0" dirty="0" smtClean="0">
                <a:solidFill>
                  <a:srgbClr val="FF0000"/>
                </a:solidFill>
                <a:latin typeface="Arial" charset="0"/>
              </a:rPr>
              <a:t> da figura, tanto no ponto H quanto no F a curva é de orvalho. De P</a:t>
            </a:r>
            <a:r>
              <a:rPr lang="pt-BR" altLang="pt-BR" sz="2800" b="0" baseline="-25000" dirty="0" smtClean="0">
                <a:solidFill>
                  <a:srgbClr val="FF0000"/>
                </a:solidFill>
                <a:latin typeface="Arial" charset="0"/>
              </a:rPr>
              <a:t>H</a:t>
            </a:r>
            <a:r>
              <a:rPr lang="pt-BR" altLang="pt-BR" sz="2800" b="0" dirty="0" smtClean="0">
                <a:solidFill>
                  <a:srgbClr val="FF0000"/>
                </a:solidFill>
                <a:latin typeface="Arial" charset="0"/>
              </a:rPr>
              <a:t> até P</a:t>
            </a:r>
            <a:r>
              <a:rPr lang="pt-BR" altLang="pt-BR" sz="2800" b="0" baseline="-25000" dirty="0" smtClean="0">
                <a:solidFill>
                  <a:srgbClr val="FF0000"/>
                </a:solidFill>
                <a:latin typeface="Arial" charset="0"/>
              </a:rPr>
              <a:t>G</a:t>
            </a:r>
            <a:r>
              <a:rPr lang="pt-BR" altLang="pt-BR" sz="2800" b="0" dirty="0" smtClean="0">
                <a:solidFill>
                  <a:srgbClr val="FF0000"/>
                </a:solidFill>
                <a:latin typeface="Arial" charset="0"/>
              </a:rPr>
              <a:t> há saldo de condensação, mas de P</a:t>
            </a:r>
            <a:r>
              <a:rPr lang="pt-BR" altLang="pt-BR" sz="2800" b="0" baseline="-25000" dirty="0" smtClean="0">
                <a:solidFill>
                  <a:srgbClr val="FF0000"/>
                </a:solidFill>
                <a:latin typeface="Arial" charset="0"/>
              </a:rPr>
              <a:t>G</a:t>
            </a:r>
            <a:r>
              <a:rPr lang="pt-BR" altLang="pt-BR" sz="2800" b="0" dirty="0" smtClean="0">
                <a:solidFill>
                  <a:srgbClr val="FF0000"/>
                </a:solidFill>
                <a:latin typeface="Arial" charset="0"/>
              </a:rPr>
              <a:t> até P</a:t>
            </a:r>
            <a:r>
              <a:rPr lang="pt-BR" altLang="pt-BR" sz="2800" b="0" baseline="-25000" dirty="0" smtClean="0">
                <a:solidFill>
                  <a:srgbClr val="FF0000"/>
                </a:solidFill>
                <a:latin typeface="Arial" charset="0"/>
              </a:rPr>
              <a:t>F</a:t>
            </a:r>
            <a:r>
              <a:rPr lang="pt-BR" altLang="pt-BR" sz="2800" b="0" dirty="0" smtClean="0">
                <a:solidFill>
                  <a:srgbClr val="FF0000"/>
                </a:solidFill>
                <a:latin typeface="Arial" charset="0"/>
              </a:rPr>
              <a:t> há saldo de vaporização.</a:t>
            </a:r>
          </a:p>
        </p:txBody>
      </p:sp>
      <p:sp>
        <p:nvSpPr>
          <p:cNvPr id="8" name="Rectangle 11"/>
          <p:cNvSpPr>
            <a:spLocks noChangeArrowheads="1"/>
          </p:cNvSpPr>
          <p:nvPr/>
        </p:nvSpPr>
        <p:spPr bwMode="auto">
          <a:xfrm>
            <a:off x="5105400" y="4204648"/>
            <a:ext cx="3810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numCol="1" anchor="t" anchorCtr="0"/>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just" eaLnBrk="1" hangingPunct="1"/>
            <a:r>
              <a:rPr lang="pt-BR" altLang="pt-BR" sz="1800" b="0" dirty="0" smtClean="0">
                <a:solidFill>
                  <a:srgbClr val="FF0000"/>
                </a:solidFill>
                <a:latin typeface="Arial" charset="0"/>
              </a:rPr>
              <a:t>Ocorre, e.g., em poços de petróleo e na extração de óleos essenciais.</a:t>
            </a:r>
          </a:p>
        </p:txBody>
      </p:sp>
    </p:spTree>
    <p:extLst>
      <p:ext uri="{BB962C8B-B14F-4D97-AF65-F5344CB8AC3E}">
        <p14:creationId xmlns:p14="http://schemas.microsoft.com/office/powerpoint/2010/main" val="41319395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152400" y="76200"/>
            <a:ext cx="8839200" cy="609600"/>
          </a:xfrm>
        </p:spPr>
        <p:txBody>
          <a:bodyPr lIns="0" tIns="0" rIns="0" bIns="0"/>
          <a:lstStyle/>
          <a:p>
            <a:pPr eaLnBrk="1" hangingPunct="1"/>
            <a:r>
              <a:rPr lang="pt-BR" altLang="pt-BR" sz="2800" dirty="0" smtClean="0">
                <a:solidFill>
                  <a:srgbClr val="FF0000"/>
                </a:solidFill>
                <a:latin typeface="Arial" charset="0"/>
              </a:rPr>
              <a:t>ELV em sistemas diluídos – Lei de Henry</a:t>
            </a:r>
          </a:p>
        </p:txBody>
      </p:sp>
      <mc:AlternateContent xmlns:mc="http://schemas.openxmlformats.org/markup-compatibility/2006" xmlns:a14="http://schemas.microsoft.com/office/drawing/2010/main">
        <mc:Choice Requires="a14">
          <p:sp>
            <p:nvSpPr>
              <p:cNvPr id="19461" name="Rectangle 11"/>
              <p:cNvSpPr>
                <a:spLocks noChangeArrowheads="1"/>
              </p:cNvSpPr>
              <p:nvPr/>
            </p:nvSpPr>
            <p:spPr bwMode="auto">
              <a:xfrm>
                <a:off x="76200" y="838199"/>
                <a:ext cx="8915400" cy="594360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lIns="0" tIns="0" rIns="0" bIns="0" numCol="1" anchor="t" anchorCtr="0"/>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just" eaLnBrk="1" hangingPunct="1"/>
                <a:r>
                  <a:rPr lang="pt-BR" altLang="pt-BR" sz="2800" b="0" dirty="0" smtClean="0">
                    <a:solidFill>
                      <a:srgbClr val="0000FF"/>
                    </a:solidFill>
                    <a:latin typeface="Arial" charset="0"/>
                  </a:rPr>
                  <a:t>Quando um componente está muito diluído na fase líquida, pode-se utilizar Lei de Henry para descrever o ELV para essa substância:</a:t>
                </a:r>
              </a:p>
              <a:p>
                <a:pPr algn="just" eaLnBrk="1" hangingPunct="1"/>
                <a14:m>
                  <m:oMathPara xmlns:m="http://schemas.openxmlformats.org/officeDocument/2006/math">
                    <m:oMathParaPr>
                      <m:jc m:val="centerGroup"/>
                    </m:oMathParaPr>
                    <m:oMath xmlns:m="http://schemas.openxmlformats.org/officeDocument/2006/math">
                      <m:sSub>
                        <m:sSubPr>
                          <m:ctrlPr>
                            <a:rPr lang="pt-BR" altLang="pt-BR" sz="2800" b="0" i="1" smtClean="0">
                              <a:solidFill>
                                <a:srgbClr val="0000FF"/>
                              </a:solidFill>
                              <a:latin typeface="Cambria Math"/>
                            </a:rPr>
                          </m:ctrlPr>
                        </m:sSubPr>
                        <m:e>
                          <m:r>
                            <a:rPr lang="pt-BR" altLang="pt-BR" sz="2800" b="0" i="1" smtClean="0">
                              <a:solidFill>
                                <a:srgbClr val="0000FF"/>
                              </a:solidFill>
                              <a:latin typeface="Cambria Math"/>
                            </a:rPr>
                            <m:t>𝑥</m:t>
                          </m:r>
                        </m:e>
                        <m:sub>
                          <m:r>
                            <a:rPr lang="pt-BR" altLang="pt-BR" sz="2800" b="0" i="1" smtClean="0">
                              <a:solidFill>
                                <a:srgbClr val="0000FF"/>
                              </a:solidFill>
                              <a:latin typeface="Cambria Math"/>
                            </a:rPr>
                            <m:t>𝑖</m:t>
                          </m:r>
                        </m:sub>
                      </m:sSub>
                      <m:r>
                        <a:rPr lang="pt-BR" altLang="pt-BR" sz="2800" b="0" i="1" smtClean="0">
                          <a:solidFill>
                            <a:srgbClr val="0000FF"/>
                          </a:solidFill>
                          <a:latin typeface="Cambria Math"/>
                        </a:rPr>
                        <m:t> </m:t>
                      </m:r>
                      <m:sSub>
                        <m:sSubPr>
                          <m:ctrlPr>
                            <a:rPr lang="pt-BR" altLang="pt-BR" sz="2800" b="0" i="1" smtClean="0">
                              <a:solidFill>
                                <a:srgbClr val="0000FF"/>
                              </a:solidFill>
                              <a:latin typeface="Cambria Math"/>
                            </a:rPr>
                          </m:ctrlPr>
                        </m:sSubPr>
                        <m:e>
                          <m:r>
                            <m:rPr>
                              <m:sty m:val="p"/>
                            </m:rPr>
                            <a:rPr lang="pt-BR" altLang="pt-BR" sz="2800" b="0" i="0" smtClean="0">
                              <a:solidFill>
                                <a:srgbClr val="0000FF"/>
                              </a:solidFill>
                              <a:latin typeface="Cambria Math"/>
                            </a:rPr>
                            <m:t>Η</m:t>
                          </m:r>
                        </m:e>
                        <m:sub>
                          <m:r>
                            <a:rPr lang="pt-BR" altLang="pt-BR" sz="2800" b="0" i="1" smtClean="0">
                              <a:solidFill>
                                <a:srgbClr val="0000FF"/>
                              </a:solidFill>
                              <a:latin typeface="Cambria Math"/>
                            </a:rPr>
                            <m:t>𝑖</m:t>
                          </m:r>
                        </m:sub>
                      </m:sSub>
                      <m:r>
                        <a:rPr lang="pt-BR" altLang="pt-BR" sz="2800" b="0" i="1" smtClean="0">
                          <a:solidFill>
                            <a:srgbClr val="0000FF"/>
                          </a:solidFill>
                          <a:latin typeface="Cambria Math"/>
                        </a:rPr>
                        <m:t>=</m:t>
                      </m:r>
                      <m:sSub>
                        <m:sSubPr>
                          <m:ctrlPr>
                            <a:rPr lang="pt-BR" altLang="pt-BR" sz="2800" b="0" i="1" smtClean="0">
                              <a:solidFill>
                                <a:srgbClr val="0000FF"/>
                              </a:solidFill>
                              <a:latin typeface="Cambria Math"/>
                            </a:rPr>
                          </m:ctrlPr>
                        </m:sSubPr>
                        <m:e>
                          <m:r>
                            <a:rPr lang="pt-BR" altLang="pt-BR" sz="2800" b="0" i="1" smtClean="0">
                              <a:solidFill>
                                <a:srgbClr val="0000FF"/>
                              </a:solidFill>
                              <a:latin typeface="Cambria Math"/>
                            </a:rPr>
                            <m:t>𝑦</m:t>
                          </m:r>
                        </m:e>
                        <m:sub>
                          <m:r>
                            <a:rPr lang="pt-BR" altLang="pt-BR" sz="2800" b="0" i="1" smtClean="0">
                              <a:solidFill>
                                <a:srgbClr val="0000FF"/>
                              </a:solidFill>
                              <a:latin typeface="Cambria Math"/>
                            </a:rPr>
                            <m:t>𝑖</m:t>
                          </m:r>
                        </m:sub>
                      </m:sSub>
                      <m:r>
                        <a:rPr lang="pt-BR" altLang="pt-BR" sz="2800" b="0" i="1" smtClean="0">
                          <a:solidFill>
                            <a:srgbClr val="0000FF"/>
                          </a:solidFill>
                          <a:latin typeface="Cambria Math"/>
                        </a:rPr>
                        <m:t> </m:t>
                      </m:r>
                      <m:r>
                        <a:rPr lang="pt-BR" altLang="pt-BR" sz="2800" b="0" i="1" smtClean="0">
                          <a:solidFill>
                            <a:srgbClr val="0000FF"/>
                          </a:solidFill>
                          <a:latin typeface="Cambria Math"/>
                        </a:rPr>
                        <m:t>𝑃</m:t>
                      </m:r>
                    </m:oMath>
                  </m:oMathPara>
                </a14:m>
                <a:endParaRPr lang="pt-BR" altLang="pt-BR" sz="2800" b="0" dirty="0" smtClean="0">
                  <a:solidFill>
                    <a:srgbClr val="0000FF"/>
                  </a:solidFill>
                  <a:latin typeface="Arial" charset="0"/>
                </a:endParaRPr>
              </a:p>
              <a:p>
                <a:pPr algn="just" eaLnBrk="1" hangingPunct="1"/>
                <a:r>
                  <a:rPr lang="pt-BR" altLang="pt-BR" sz="2800" b="0" dirty="0" smtClean="0">
                    <a:solidFill>
                      <a:srgbClr val="0000FF"/>
                    </a:solidFill>
                    <a:latin typeface="Arial" charset="0"/>
                  </a:rPr>
                  <a:t>sendo </a:t>
                </a:r>
                <a14:m>
                  <m:oMath xmlns:m="http://schemas.openxmlformats.org/officeDocument/2006/math">
                    <m:r>
                      <m:rPr>
                        <m:sty m:val="p"/>
                      </m:rPr>
                      <a:rPr lang="pt-BR" altLang="pt-BR" sz="2800" b="0" i="0" smtClean="0">
                        <a:solidFill>
                          <a:srgbClr val="0000FF"/>
                        </a:solidFill>
                        <a:latin typeface="Cambria Math"/>
                      </a:rPr>
                      <m:t>Η</m:t>
                    </m:r>
                  </m:oMath>
                </a14:m>
                <a:r>
                  <a:rPr lang="pt-BR" altLang="pt-BR" sz="2800" b="0" dirty="0" smtClean="0">
                    <a:solidFill>
                      <a:srgbClr val="0000FF"/>
                    </a:solidFill>
                    <a:latin typeface="Arial" charset="0"/>
                  </a:rPr>
                  <a:t> a constante de Henry da substância “a diluição infinita” naquela solvente, naquela temperatura. Pode ser utilizada com Lei de </a:t>
                </a:r>
                <a:r>
                  <a:rPr lang="pt-BR" altLang="pt-BR" sz="2800" b="0" dirty="0" err="1" smtClean="0">
                    <a:solidFill>
                      <a:srgbClr val="0000FF"/>
                    </a:solidFill>
                    <a:latin typeface="Arial" charset="0"/>
                  </a:rPr>
                  <a:t>Raoult</a:t>
                </a:r>
                <a:r>
                  <a:rPr lang="pt-BR" altLang="pt-BR" sz="2800" b="0" dirty="0" smtClean="0">
                    <a:solidFill>
                      <a:srgbClr val="0000FF"/>
                    </a:solidFill>
                    <a:latin typeface="Arial" charset="0"/>
                  </a:rPr>
                  <a:t> (ou modificada) para o componente em</a:t>
                </a:r>
              </a:p>
              <a:p>
                <a:pPr algn="just" eaLnBrk="1" hangingPunct="1"/>
                <a:r>
                  <a:rPr lang="pt-BR" altLang="pt-BR" sz="2800" b="0" dirty="0" smtClean="0">
                    <a:solidFill>
                      <a:srgbClr val="0000FF"/>
                    </a:solidFill>
                    <a:latin typeface="Arial" charset="0"/>
                  </a:rPr>
                  <a:t>maior quantidade.</a:t>
                </a:r>
              </a:p>
              <a:p>
                <a:pPr algn="just" eaLnBrk="1" hangingPunct="1"/>
                <a:r>
                  <a:rPr lang="pt-BR" altLang="pt-BR" sz="2800" b="0" dirty="0" smtClean="0">
                    <a:solidFill>
                      <a:srgbClr val="0000FF"/>
                    </a:solidFill>
                    <a:latin typeface="Arial" charset="0"/>
                  </a:rPr>
                  <a:t>Quanto maior </a:t>
                </a:r>
                <a14:m>
                  <m:oMath xmlns:m="http://schemas.openxmlformats.org/officeDocument/2006/math">
                    <m:r>
                      <m:rPr>
                        <m:sty m:val="p"/>
                      </m:rPr>
                      <a:rPr lang="pt-BR" altLang="pt-BR" sz="2800" b="0">
                        <a:solidFill>
                          <a:srgbClr val="0000FF"/>
                        </a:solidFill>
                        <a:latin typeface="Cambria Math"/>
                      </a:rPr>
                      <m:t>Η</m:t>
                    </m:r>
                  </m:oMath>
                </a14:m>
                <a:r>
                  <a:rPr lang="pt-BR" altLang="pt-BR" sz="2800" b="0" dirty="0" smtClean="0">
                    <a:solidFill>
                      <a:srgbClr val="0000FF"/>
                    </a:solidFill>
                    <a:latin typeface="Arial" charset="0"/>
                  </a:rPr>
                  <a:t>,</a:t>
                </a:r>
              </a:p>
              <a:p>
                <a:pPr algn="just" eaLnBrk="1" hangingPunct="1"/>
                <a:r>
                  <a:rPr lang="pt-BR" altLang="pt-BR" sz="2800" b="0" dirty="0" smtClean="0">
                    <a:solidFill>
                      <a:srgbClr val="0000FF"/>
                    </a:solidFill>
                    <a:latin typeface="Arial" charset="0"/>
                  </a:rPr>
                  <a:t>menor      é      a</a:t>
                </a:r>
              </a:p>
              <a:p>
                <a:pPr algn="just" eaLnBrk="1" hangingPunct="1"/>
                <a:r>
                  <a:rPr lang="pt-BR" altLang="pt-BR" sz="2800" b="0" dirty="0" smtClean="0">
                    <a:solidFill>
                      <a:srgbClr val="0000FF"/>
                    </a:solidFill>
                    <a:latin typeface="Arial" charset="0"/>
                  </a:rPr>
                  <a:t>solubilidade   da</a:t>
                </a:r>
              </a:p>
              <a:p>
                <a:pPr algn="just" eaLnBrk="1" hangingPunct="1"/>
                <a:r>
                  <a:rPr lang="pt-BR" altLang="pt-BR" sz="2800" b="0" dirty="0" smtClean="0">
                    <a:solidFill>
                      <a:srgbClr val="0000FF"/>
                    </a:solidFill>
                    <a:latin typeface="Arial" charset="0"/>
                  </a:rPr>
                  <a:t>substância     no</a:t>
                </a:r>
              </a:p>
              <a:p>
                <a:pPr algn="just" eaLnBrk="1" hangingPunct="1"/>
                <a:r>
                  <a:rPr lang="pt-BR" altLang="pt-BR" sz="2800" b="0" dirty="0" smtClean="0">
                    <a:solidFill>
                      <a:srgbClr val="0000FF"/>
                    </a:solidFill>
                    <a:latin typeface="Arial" charset="0"/>
                  </a:rPr>
                  <a:t>solvente</a:t>
                </a:r>
              </a:p>
            </p:txBody>
          </p:sp>
        </mc:Choice>
        <mc:Fallback xmlns="">
          <p:sp>
            <p:nvSpPr>
              <p:cNvPr id="19461" name="Rectangle 11"/>
              <p:cNvSpPr>
                <a:spLocks noRot="1" noChangeAspect="1" noMove="1" noResize="1" noEditPoints="1" noAdjustHandles="1" noChangeArrowheads="1" noChangeShapeType="1" noTextEdit="1"/>
              </p:cNvSpPr>
              <p:nvPr/>
            </p:nvSpPr>
            <p:spPr bwMode="auto">
              <a:xfrm>
                <a:off x="76200" y="838199"/>
                <a:ext cx="8915400" cy="5943601"/>
              </a:xfrm>
              <a:prstGeom prst="rect">
                <a:avLst/>
              </a:prstGeom>
              <a:blipFill rotWithShape="1">
                <a:blip r:embed="rId2"/>
                <a:stretch>
                  <a:fillRect l="-2462" t="-1742" r="-2462" b="-409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pt-BR">
                    <a:noFill/>
                  </a:rPr>
                  <a:t> </a:t>
                </a:r>
              </a:p>
            </p:txBody>
          </p:sp>
        </mc:Fallback>
      </mc:AlternateContent>
      <p:pic>
        <p:nvPicPr>
          <p:cNvPr id="9" name="Picture 3" descr="Table10"/>
          <p:cNvPicPr>
            <a:picLocks noChangeAspect="1" noChangeArrowheads="1"/>
          </p:cNvPicPr>
          <p:nvPr/>
        </p:nvPicPr>
        <p:blipFill rotWithShape="1">
          <a:blip r:embed="rId3">
            <a:extLst>
              <a:ext uri="{28A0092B-C50C-407E-A947-70E740481C1C}">
                <a14:useLocalDpi xmlns:a14="http://schemas.microsoft.com/office/drawing/2010/main" val="0"/>
              </a:ext>
            </a:extLst>
          </a:blip>
          <a:srcRect l="1761" t="4175" r="1256" b="5914"/>
          <a:stretch/>
        </p:blipFill>
        <p:spPr bwMode="auto">
          <a:xfrm>
            <a:off x="3041676" y="4191001"/>
            <a:ext cx="6026124"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0083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685800" y="1785938"/>
            <a:ext cx="7772400" cy="3276600"/>
          </a:xfrm>
        </p:spPr>
        <p:txBody>
          <a:bodyPr/>
          <a:lstStyle/>
          <a:p>
            <a:pPr eaLnBrk="1" hangingPunct="1"/>
            <a:r>
              <a:rPr lang="pt-BR" altLang="pt-BR" sz="4000" dirty="0" smtClean="0">
                <a:solidFill>
                  <a:srgbClr val="969696"/>
                </a:solidFill>
                <a:latin typeface="Arial" charset="0"/>
              </a:rPr>
              <a:t>Equilíbrio Líquido-Líquido</a:t>
            </a:r>
          </a:p>
        </p:txBody>
      </p:sp>
    </p:spTree>
    <p:extLst>
      <p:ext uri="{BB962C8B-B14F-4D97-AF65-F5344CB8AC3E}">
        <p14:creationId xmlns:p14="http://schemas.microsoft.com/office/powerpoint/2010/main" val="833246963"/>
      </p:ext>
    </p:extLst>
  </p:cSld>
  <p:clrMapOvr>
    <a:masterClrMapping/>
  </p:clrMapOvr>
  <p:timing>
    <p:tnLst>
      <p:par>
        <p:cTn id="1" dur="indefinite" restart="never" nodeType="tmRoot"/>
      </p:par>
    </p:tnLst>
  </p:timing>
</p:sld>
</file>

<file path=ppt/theme/theme1.xml><?xml version="1.0" encoding="utf-8"?>
<a:theme xmlns:a="http://schemas.openxmlformats.org/drawingml/2006/main" name="Estrutura padrão">
  <a:themeElements>
    <a:clrScheme name="">
      <a:dk1>
        <a:srgbClr val="0000FF"/>
      </a:dk1>
      <a:lt1>
        <a:srgbClr val="FFFFFF"/>
      </a:lt1>
      <a:dk2>
        <a:srgbClr val="FF0000"/>
      </a:dk2>
      <a:lt2>
        <a:srgbClr val="808080"/>
      </a:lt2>
      <a:accent1>
        <a:srgbClr val="00CC99"/>
      </a:accent1>
      <a:accent2>
        <a:srgbClr val="3333CC"/>
      </a:accent2>
      <a:accent3>
        <a:srgbClr val="FFFFFF"/>
      </a:accent3>
      <a:accent4>
        <a:srgbClr val="0000DA"/>
      </a:accent4>
      <a:accent5>
        <a:srgbClr val="AAE2CA"/>
      </a:accent5>
      <a:accent6>
        <a:srgbClr val="2D2DB9"/>
      </a:accent6>
      <a:hlink>
        <a:srgbClr val="CCCCFF"/>
      </a:hlink>
      <a:folHlink>
        <a:srgbClr val="B2B2B2"/>
      </a:folHlink>
    </a:clrScheme>
    <a:fontScheme name="Estrutura padrão">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t-BR" altLang="pt-BR"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t-BR" altLang="pt-BR"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Estrutura padrã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strutura padrã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strutura padrã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strutura padrã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strutura padrã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strutura padrã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6786</TotalTime>
  <Words>2719</Words>
  <Application>Microsoft Office PowerPoint</Application>
  <PresentationFormat>Apresentação na tela (4:3)</PresentationFormat>
  <Paragraphs>169</Paragraphs>
  <Slides>25</Slides>
  <Notes>0</Notes>
  <HiddenSlides>0</HiddenSlides>
  <MMClips>0</MMClips>
  <ScaleCrop>false</ScaleCrop>
  <HeadingPairs>
    <vt:vector size="4" baseType="variant">
      <vt:variant>
        <vt:lpstr>Tema</vt:lpstr>
      </vt:variant>
      <vt:variant>
        <vt:i4>1</vt:i4>
      </vt:variant>
      <vt:variant>
        <vt:lpstr>Títulos de slides</vt:lpstr>
      </vt:variant>
      <vt:variant>
        <vt:i4>25</vt:i4>
      </vt:variant>
    </vt:vector>
  </HeadingPairs>
  <TitlesOfParts>
    <vt:vector size="26" baseType="lpstr">
      <vt:lpstr>Estrutura padrão</vt:lpstr>
      <vt:lpstr>EQUILÍBRIO DE FASES - CONTINUAÇÃO</vt:lpstr>
      <vt:lpstr>Equilíbrio Líquido-Vapor  Outros aspectos</vt:lpstr>
      <vt:lpstr>ELV em alta pressão</vt:lpstr>
      <vt:lpstr>ELV em alta pressão - continuação</vt:lpstr>
      <vt:lpstr>ELV em alta pressão - continuação</vt:lpstr>
      <vt:lpstr>ELV em alta pressão - continuação</vt:lpstr>
      <vt:lpstr>ELV em alta pressão – Condensação Retrógrada</vt:lpstr>
      <vt:lpstr>ELV em sistemas diluídos – Lei de Henry</vt:lpstr>
      <vt:lpstr>Equilíbrio Líquido-Líquido</vt:lpstr>
      <vt:lpstr>Equilíbrio Líquido-Líquido – ELL</vt:lpstr>
      <vt:lpstr>Visualizando a Transição de Fases</vt:lpstr>
      <vt:lpstr>ELL – Raoult Modificado com Margules de 1 parâmetro</vt:lpstr>
      <vt:lpstr>ELL com Margules de 1 parâmetro – continuação</vt:lpstr>
      <vt:lpstr>Equilíbrio Líquido-Líquido com Líquido-Vapor</vt:lpstr>
      <vt:lpstr>ELLV</vt:lpstr>
      <vt:lpstr>ELLV – Raoult Modificado com Margules de 1 parâmetro</vt:lpstr>
      <vt:lpstr>ELLV com líquidos imiscíveis</vt:lpstr>
      <vt:lpstr>Equilíbrio Sólido-Líquido</vt:lpstr>
      <vt:lpstr>ESL e Equilíbrio Sólido-Vapor (ESV) em pressão baixa</vt:lpstr>
      <vt:lpstr>ESL: tipos I e II</vt:lpstr>
      <vt:lpstr>Visualizando a Transição de Fases</vt:lpstr>
      <vt:lpstr>Equilíbrio Sólido-Líquido – ESL</vt:lpstr>
      <vt:lpstr>ESL e ESV em pressão baixa - continuação</vt:lpstr>
      <vt:lpstr>Aplicando os conceitos</vt:lpstr>
      <vt:lpstr>Aplicando os conceitos</vt:lpstr>
    </vt:vector>
  </TitlesOfParts>
  <Company>IQ</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Propriedades Residuais, de Mistura e de Excesso</dc:title>
  <dc:creator>Márcio L. L. Paredes</dc:creator>
  <cp:lastModifiedBy>Márcio Paredes</cp:lastModifiedBy>
  <cp:revision>472</cp:revision>
  <dcterms:created xsi:type="dcterms:W3CDTF">2004-07-06T15:14:26Z</dcterms:created>
  <dcterms:modified xsi:type="dcterms:W3CDTF">2020-03-12T12:58:57Z</dcterms:modified>
</cp:coreProperties>
</file>